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660"/>
  </p:normalViewPr>
  <p:slideViewPr>
    <p:cSldViewPr>
      <p:cViewPr varScale="1">
        <p:scale>
          <a:sx n="71" d="100"/>
          <a:sy n="71" d="100"/>
        </p:scale>
        <p:origin x="-1650" y="-38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88E4B54-CA1F-4076-BC4E-E6CB7A852FB2}" type="datetimeFigureOut">
              <a:rPr lang="en-US" smtClean="0"/>
              <a:pPr/>
              <a:t>1/3/2013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AD3360-0B24-4B73-BEFC-AE89CE5090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AD3360-0B24-4B73-BEFC-AE89CE5090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AD3360-0B24-4B73-BEFC-AE89CE5090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AD3360-0B24-4B73-BEFC-AE89CE50905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AD3360-0B24-4B73-BEFC-AE89CE50905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AD3360-0B24-4B73-BEFC-AE89CE50905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2AD3360-0B24-4B73-BEFC-AE89CE5090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2AD3360-0B24-4B73-BEFC-AE89CE50905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8E4B54-CA1F-4076-BC4E-E6CB7A852FB2}" type="datetimeFigureOut">
              <a:rPr lang="en-US" smtClean="0"/>
              <a:pPr/>
              <a:t>1/3/2013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2AD3360-0B24-4B73-BEFC-AE89CE5090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88E4B54-CA1F-4076-BC4E-E6CB7A852FB2}" type="datetimeFigureOut">
              <a:rPr lang="en-US" smtClean="0"/>
              <a:pPr/>
              <a:t>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AD3360-0B24-4B73-BEFC-AE89CE5090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88E4B54-CA1F-4076-BC4E-E6CB7A852FB2}" type="datetimeFigureOut">
              <a:rPr lang="en-US" smtClean="0"/>
              <a:pPr/>
              <a:t>1/3/2013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AD3360-0B24-4B73-BEFC-AE89CE50905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88E4B54-CA1F-4076-BC4E-E6CB7A852FB2}" type="datetimeFigureOut">
              <a:rPr lang="en-US" smtClean="0"/>
              <a:pPr/>
              <a:t>1/3/2013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AD3360-0B24-4B73-BEFC-AE89CE5090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smtClean="0"/>
          </a:p>
          <a:p>
            <a:endParaRPr lang="en-US" dirty="0" smtClean="0"/>
          </a:p>
          <a:p>
            <a:endParaRPr lang="en-US" dirty="0" smtClean="0"/>
          </a:p>
          <a:p>
            <a:endParaRPr lang="en-US" dirty="0" smtClean="0"/>
          </a:p>
          <a:p>
            <a:endParaRPr lang="en-US" dirty="0"/>
          </a:p>
        </p:txBody>
      </p:sp>
      <p:pic>
        <p:nvPicPr>
          <p:cNvPr id="5122" name="Picture 2" descr="C:\Documents and Settings\HARSHAL\My Documents\Downloads\maharashtrian_nathani1.jpg"/>
          <p:cNvPicPr>
            <a:picLocks noChangeAspect="1" noChangeArrowheads="1"/>
          </p:cNvPicPr>
          <p:nvPr/>
        </p:nvPicPr>
        <p:blipFill>
          <a:blip r:embed="rId2"/>
          <a:srcRect/>
          <a:stretch>
            <a:fillRect/>
          </a:stretch>
        </p:blipFill>
        <p:spPr bwMode="auto">
          <a:xfrm>
            <a:off x="1928813" y="1666875"/>
            <a:ext cx="5286375" cy="3524250"/>
          </a:xfrm>
          <a:prstGeom prst="rect">
            <a:avLst/>
          </a:prstGeom>
          <a:noFill/>
        </p:spPr>
      </p:pic>
      <p:sp>
        <p:nvSpPr>
          <p:cNvPr id="5" name="Rectangle 4"/>
          <p:cNvSpPr/>
          <p:nvPr/>
        </p:nvSpPr>
        <p:spPr>
          <a:xfrm>
            <a:off x="2743200" y="533400"/>
            <a:ext cx="3640740" cy="954107"/>
          </a:xfrm>
          <a:prstGeom prst="rect">
            <a:avLst/>
          </a:prstGeom>
        </p:spPr>
        <p:txBody>
          <a:bodyPr wrap="square">
            <a:spAutoFit/>
          </a:bodyPr>
          <a:lstStyle/>
          <a:p>
            <a:r>
              <a:rPr lang="hi-IN"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"एही ठैया झुलनी हेरानी हो रामा!" </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4308145" y="2967335"/>
            <a:ext cx="527709" cy="923330"/>
          </a:xfrm>
          <a:prstGeom prst="rect">
            <a:avLst/>
          </a:prstGeom>
          <a:noFill/>
        </p:spPr>
        <p:txBody>
          <a:bodyPr wrap="none" lIns="91440" tIns="45720" rIns="91440" bIns="45720">
            <a:spAutoFit/>
          </a:bodyPr>
          <a:lstStyle/>
          <a:p>
            <a:pPr algn="ctr"/>
            <a:r>
              <a:rPr lang="hi-IN"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HARSHAL\My Documents\Downloads\pioc2.JPG"/>
          <p:cNvPicPr>
            <a:picLocks noChangeAspect="1" noChangeArrowheads="1"/>
          </p:cNvPicPr>
          <p:nvPr/>
        </p:nvPicPr>
        <p:blipFill>
          <a:blip r:embed="rId2"/>
          <a:srcRect/>
          <a:stretch>
            <a:fillRect/>
          </a:stretch>
        </p:blipFill>
        <p:spPr bwMode="auto">
          <a:xfrm>
            <a:off x="533400" y="685800"/>
            <a:ext cx="4514850" cy="220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HARSHAL\My Documents\Downloads\varanasi-banaras-kashi-holy-dip-in-ganga-uttar-pradesh-india-01.jpg"/>
          <p:cNvPicPr>
            <a:picLocks noChangeAspect="1" noChangeArrowheads="1"/>
          </p:cNvPicPr>
          <p:nvPr/>
        </p:nvPicPr>
        <p:blipFill>
          <a:blip r:embed="rId2"/>
          <a:srcRect/>
          <a:stretch>
            <a:fillRect/>
          </a:stretch>
        </p:blipFill>
        <p:spPr bwMode="auto">
          <a:xfrm>
            <a:off x="762000" y="1676400"/>
            <a:ext cx="7620000" cy="4610100"/>
          </a:xfrm>
          <a:prstGeom prst="rect">
            <a:avLst/>
          </a:prstGeom>
          <a:noFill/>
        </p:spPr>
      </p:pic>
      <p:sp>
        <p:nvSpPr>
          <p:cNvPr id="3" name="Rectangle 2"/>
          <p:cNvSpPr/>
          <p:nvPr/>
        </p:nvSpPr>
        <p:spPr>
          <a:xfrm>
            <a:off x="2286000" y="-6866126"/>
            <a:ext cx="4572000" cy="10064294"/>
          </a:xfrm>
          <a:prstGeom prst="rect">
            <a:avLst/>
          </a:prstGeom>
        </p:spPr>
        <p:txBody>
          <a:bodyPr>
            <a:spAutoFit/>
          </a:bodyPr>
          <a:lstStyle/>
          <a:p>
            <a:endParaRPr lang="hi-IN" dirty="0" smtClean="0"/>
          </a:p>
          <a:p>
            <a:r>
              <a:rPr lang="hi-IN" dirty="0" smtClean="0"/>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hi-IN" dirty="0" smtClean="0"/>
          </a:p>
          <a:p>
            <a:r>
              <a:rPr lang="hi-IN" sz="2400" dirty="0" smtClean="0"/>
              <a:t>  </a:t>
            </a:r>
            <a:endParaRPr lang="hi-IN" sz="2400" dirty="0" smtClean="0">
              <a:solidFill>
                <a:schemeClr val="accent2">
                  <a:lumMod val="75000"/>
                </a:schemeClr>
              </a:solidFill>
            </a:endParaRPr>
          </a:p>
          <a:p>
            <a:endParaRPr lang="hi-IN" dirty="0" smtClean="0"/>
          </a:p>
          <a:p>
            <a:r>
              <a:rPr lang="hi-IN"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hi-IN" dirty="0"/>
          </a:p>
        </p:txBody>
      </p:sp>
      <p:sp>
        <p:nvSpPr>
          <p:cNvPr id="4" name="5-Point Star 3"/>
          <p:cNvSpPr/>
          <p:nvPr/>
        </p:nvSpPr>
        <p:spPr>
          <a:xfrm>
            <a:off x="4419600" y="609600"/>
            <a:ext cx="2209800" cy="914400"/>
          </a:xfrm>
          <a:prstGeom prst="star5">
            <a:avLst>
              <a:gd name="adj" fmla="val 41711"/>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solidFill>
                  <a:schemeClr val="accent2">
                    <a:lumMod val="75000"/>
                  </a:schemeClr>
                </a:solidFill>
              </a:rPr>
              <a:t>बनारस का गंगा घाट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HARSHAL\My Documents\Downloads\MH900198062.JPG"/>
          <p:cNvPicPr>
            <a:picLocks noChangeAspect="1" noChangeArrowheads="1"/>
          </p:cNvPicPr>
          <p:nvPr/>
        </p:nvPicPr>
        <p:blipFill>
          <a:blip r:embed="rId2"/>
          <a:srcRect/>
          <a:stretch>
            <a:fillRect/>
          </a:stretch>
        </p:blipFill>
        <p:spPr bwMode="auto">
          <a:xfrm>
            <a:off x="457200" y="0"/>
            <a:ext cx="4595813" cy="30956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HARSHAL\My Documents\Downloads\MR900088546.JPG"/>
          <p:cNvPicPr>
            <a:picLocks noChangeAspect="1" noChangeArrowheads="1"/>
          </p:cNvPicPr>
          <p:nvPr/>
        </p:nvPicPr>
        <p:blipFill>
          <a:blip r:embed="rId2"/>
          <a:srcRect/>
          <a:stretch>
            <a:fillRect/>
          </a:stretch>
        </p:blipFill>
        <p:spPr bwMode="auto">
          <a:xfrm>
            <a:off x="914400" y="304800"/>
            <a:ext cx="914400" cy="220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HARSHAL\My Documents\Downloads\MR900283665.GIF"/>
          <p:cNvPicPr>
            <a:picLocks noChangeAspect="1" noChangeArrowheads="1" noCrop="1"/>
          </p:cNvPicPr>
          <p:nvPr/>
        </p:nvPicPr>
        <p:blipFill>
          <a:blip r:embed="rId2"/>
          <a:srcRect/>
          <a:stretch>
            <a:fillRect/>
          </a:stretch>
        </p:blipFill>
        <p:spPr bwMode="auto">
          <a:xfrm>
            <a:off x="838200" y="1066800"/>
            <a:ext cx="914400" cy="914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HARSHAL\My Documents\Downloads\MR900336660.GIF"/>
          <p:cNvPicPr>
            <a:picLocks noChangeAspect="1" noChangeArrowheads="1" noCrop="1"/>
          </p:cNvPicPr>
          <p:nvPr/>
        </p:nvPicPr>
        <p:blipFill>
          <a:blip r:embed="rId2"/>
          <a:srcRect/>
          <a:stretch>
            <a:fillRect/>
          </a:stretch>
        </p:blipFill>
        <p:spPr bwMode="auto">
          <a:xfrm>
            <a:off x="762000" y="1066800"/>
            <a:ext cx="914400" cy="914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91000"/>
            <a:ext cx="4572000" cy="6463308"/>
          </a:xfrm>
          <a:prstGeom prst="rect">
            <a:avLst/>
          </a:prstGeom>
        </p:spPr>
        <p:txBody>
          <a:bodyPr>
            <a:spAutoFit/>
          </a:bodyPr>
          <a:lstStyle/>
          <a:p>
            <a:endParaRPr lang="hi-IN"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a:p>
        </p:txBody>
      </p:sp>
      <p:pic>
        <p:nvPicPr>
          <p:cNvPr id="15362" name="Picture 2" descr="C:\Documents and Settings\HARSHAL\My Documents\Downloads\pic3.JPG"/>
          <p:cNvPicPr>
            <a:picLocks noChangeAspect="1" noChangeArrowheads="1"/>
          </p:cNvPicPr>
          <p:nvPr/>
        </p:nvPicPr>
        <p:blipFill>
          <a:blip r:embed="rId2"/>
          <a:srcRect/>
          <a:stretch>
            <a:fillRect/>
          </a:stretch>
        </p:blipFill>
        <p:spPr bwMode="auto">
          <a:xfrm>
            <a:off x="0" y="228600"/>
            <a:ext cx="7315200" cy="3095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371600"/>
            <a:ext cx="6096000" cy="4308872"/>
          </a:xfrm>
          <a:prstGeom prst="rect">
            <a:avLst/>
          </a:prstGeom>
        </p:spPr>
        <p:txBody>
          <a:bodyPr wrap="square">
            <a:spAutoFit/>
          </a:bodyPr>
          <a:lstStyle/>
          <a:p>
            <a:r>
              <a:rPr lang="hi-IN" sz="2000" b="1" dirty="0" smtClean="0"/>
              <a:t> </a:t>
            </a:r>
            <a:r>
              <a:rPr lang="hi-IN" sz="2000" b="1" dirty="0" smtClean="0">
                <a:solidFill>
                  <a:schemeClr val="accent6">
                    <a:lumMod val="75000"/>
                  </a:schemeClr>
                </a:solidFill>
              </a:rPr>
              <a:t>मूल्यांकन के प्रश्‍न_</a:t>
            </a:r>
            <a:endParaRPr lang="en-US" sz="2000" b="1" dirty="0" smtClean="0">
              <a:solidFill>
                <a:schemeClr val="accent6">
                  <a:lumMod val="75000"/>
                </a:schemeClr>
              </a:solidFill>
            </a:endParaRPr>
          </a:p>
          <a:p>
            <a:endParaRPr lang="hi-IN" sz="2000" b="1" dirty="0" smtClean="0">
              <a:solidFill>
                <a:schemeClr val="accent6">
                  <a:lumMod val="75000"/>
                </a:schemeClr>
              </a:solidFill>
            </a:endParaRPr>
          </a:p>
          <a:p>
            <a:r>
              <a:rPr lang="hi-IN" dirty="0" smtClean="0">
                <a:solidFill>
                  <a:srgbClr val="7030A0"/>
                </a:solidFill>
              </a:rPr>
              <a:t>१)"एही ठैया झुलनी हेरानी हो रामा!" का प्रतीकार्थ स्पष्ट कीजिए।</a:t>
            </a:r>
            <a:endParaRPr lang="en-US" dirty="0" smtClean="0">
              <a:solidFill>
                <a:srgbClr val="7030A0"/>
              </a:solidFill>
            </a:endParaRPr>
          </a:p>
          <a:p>
            <a:endParaRPr lang="hi-IN" dirty="0" smtClean="0">
              <a:solidFill>
                <a:srgbClr val="7030A0"/>
              </a:solidFill>
            </a:endParaRPr>
          </a:p>
          <a:p>
            <a:r>
              <a:rPr lang="hi-IN" dirty="0" smtClean="0">
                <a:solidFill>
                  <a:srgbClr val="7030A0"/>
                </a:solidFill>
              </a:rPr>
              <a:t>२)इस कहानी में लेखक ने समाज के उपेक्षित माने जाने  वाले वर्ग के  आज़ादी की लड़ाई में योगदान को कैसे उभारा है?</a:t>
            </a:r>
            <a:endParaRPr lang="en-US" dirty="0" smtClean="0">
              <a:solidFill>
                <a:srgbClr val="7030A0"/>
              </a:solidFill>
            </a:endParaRPr>
          </a:p>
          <a:p>
            <a:endParaRPr lang="en-US" dirty="0" smtClean="0">
              <a:solidFill>
                <a:srgbClr val="7030A0"/>
              </a:solidFill>
            </a:endParaRPr>
          </a:p>
          <a:p>
            <a:r>
              <a:rPr lang="hi-IN" dirty="0" smtClean="0">
                <a:solidFill>
                  <a:srgbClr val="7030A0"/>
                </a:solidFill>
              </a:rPr>
              <a:t>३) दुलारी की चारित्रिक विशेषताएँ कहानी के आधार पर लिखिए।</a:t>
            </a:r>
            <a:endParaRPr lang="en-US" dirty="0" smtClean="0">
              <a:solidFill>
                <a:srgbClr val="7030A0"/>
              </a:solidFill>
            </a:endParaRPr>
          </a:p>
          <a:p>
            <a:endParaRPr lang="hi-IN" dirty="0" smtClean="0">
              <a:solidFill>
                <a:srgbClr val="7030A0"/>
              </a:solidFill>
            </a:endParaRPr>
          </a:p>
          <a:p>
            <a:r>
              <a:rPr lang="hi-IN" dirty="0" smtClean="0">
                <a:solidFill>
                  <a:srgbClr val="7030A0"/>
                </a:solidFill>
              </a:rPr>
              <a:t>४)दुलारी और टुन्‍नू  के प्रेम के पीछे उनका कलाकार मन और कला थी?यह प्रेम दुलारी को देशप्रेम तक कैसे पहुँचाता है?</a:t>
            </a:r>
            <a:endParaRPr lang="en-US" dirty="0" smtClean="0">
              <a:solidFill>
                <a:srgbClr val="7030A0"/>
              </a:solidFill>
            </a:endParaRPr>
          </a:p>
          <a:p>
            <a:endParaRPr lang="hi-IN" dirty="0" smtClean="0">
              <a:solidFill>
                <a:srgbClr val="7030A0"/>
              </a:solidFill>
            </a:endParaRPr>
          </a:p>
          <a:p>
            <a:r>
              <a:rPr lang="hi-IN" dirty="0" smtClean="0">
                <a:solidFill>
                  <a:srgbClr val="7030A0"/>
                </a:solidFill>
              </a:rPr>
              <a:t>५)फ़ेकू सरदार कौन था? उसका चरित्र चित्रण कीजिए।</a:t>
            </a:r>
            <a:endParaRPr lang="en-US" dirty="0"/>
          </a:p>
        </p:txBody>
      </p:sp>
      <p:pic>
        <p:nvPicPr>
          <p:cNvPr id="4099" name="Picture 3" descr="C:\Documents and Settings\HARSHAL\My Documents\Downloads\MH900305818.JPG"/>
          <p:cNvPicPr>
            <a:picLocks noChangeAspect="1" noChangeArrowheads="1"/>
          </p:cNvPicPr>
          <p:nvPr/>
        </p:nvPicPr>
        <p:blipFill>
          <a:blip r:embed="rId2"/>
          <a:srcRect/>
          <a:stretch>
            <a:fillRect/>
          </a:stretch>
        </p:blipFill>
        <p:spPr bwMode="auto">
          <a:xfrm>
            <a:off x="-381000" y="228600"/>
            <a:ext cx="3095625" cy="5991225"/>
          </a:xfrm>
          <a:prstGeom prst="rect">
            <a:avLst/>
          </a:prstGeom>
          <a:noFill/>
        </p:spPr>
      </p:pic>
      <p:pic>
        <p:nvPicPr>
          <p:cNvPr id="3074" name="Picture 2" descr="C:\Documents and Settings\HARSHAL\My Documents\Downloads\MR900283542.GIF"/>
          <p:cNvPicPr>
            <a:picLocks noChangeAspect="1" noChangeArrowheads="1" noCrop="1"/>
          </p:cNvPicPr>
          <p:nvPr/>
        </p:nvPicPr>
        <p:blipFill>
          <a:blip r:embed="rId3"/>
          <a:srcRect/>
          <a:stretch>
            <a:fillRect/>
          </a:stretch>
        </p:blipFill>
        <p:spPr bwMode="auto">
          <a:xfrm>
            <a:off x="6019800" y="0"/>
            <a:ext cx="2514600" cy="18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953000"/>
            <a:ext cx="4572000" cy="10341293"/>
          </a:xfrm>
          <a:prstGeom prst="rect">
            <a:avLst/>
          </a:prstGeom>
        </p:spPr>
        <p:txBody>
          <a:bodyPr>
            <a:spAutoFit/>
          </a:bodyPr>
          <a:lstStyle/>
          <a:p>
            <a:endParaRPr lang="hi-IN" dirty="0" smtClean="0"/>
          </a:p>
          <a:p>
            <a:endParaRPr lang="hi-IN" dirty="0" smtClean="0"/>
          </a:p>
          <a:p>
            <a:r>
              <a:rPr lang="hi-IN" dirty="0" smtClean="0"/>
              <a:t>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hi-IN"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rgbClr val="C00000"/>
                </a:solidFill>
              </a:rPr>
              <a:t>                 </a:t>
            </a:r>
            <a:r>
              <a:rPr lang="hi-IN" b="1" dirty="0" smtClean="0">
                <a:solidFill>
                  <a:srgbClr val="C00000"/>
                </a:solidFill>
              </a:rPr>
              <a:t>नैतिक मूल्य पर आधारित प्रश्‍न</a:t>
            </a:r>
          </a:p>
          <a:p>
            <a:endParaRPr lang="en-US" dirty="0" smtClean="0"/>
          </a:p>
          <a:p>
            <a:endParaRPr lang="en-US" dirty="0" smtClean="0"/>
          </a:p>
          <a:p>
            <a:endParaRPr lang="en-US" dirty="0"/>
          </a:p>
          <a:p>
            <a:endParaRPr lang="en-US" dirty="0" smtClean="0"/>
          </a:p>
          <a:p>
            <a:endParaRPr lang="en-US" dirty="0"/>
          </a:p>
          <a:p>
            <a:r>
              <a:rPr lang="en-US" dirty="0" smtClean="0">
                <a:solidFill>
                  <a:srgbClr val="7030A0"/>
                </a:solidFill>
              </a:rPr>
              <a:t>   *</a:t>
            </a:r>
            <a:r>
              <a:rPr lang="hi-IN" dirty="0" smtClean="0">
                <a:solidFill>
                  <a:srgbClr val="7030A0"/>
                </a:solidFill>
              </a:rPr>
              <a:t>"एही ठैया झुलनी हेरानी हो रामा!" कहानी का उद्‍देश्य क्या हो सकता है?</a:t>
            </a:r>
            <a:endParaRPr lang="en-US" dirty="0" smtClean="0">
              <a:solidFill>
                <a:srgbClr val="7030A0"/>
              </a:solidFill>
            </a:endParaRPr>
          </a:p>
          <a:p>
            <a:endParaRPr lang="hi-IN" dirty="0" smtClean="0"/>
          </a:p>
          <a:p>
            <a:r>
              <a:rPr lang="hi-IN" dirty="0" smtClean="0">
                <a:solidFill>
                  <a:srgbClr val="7030A0"/>
                </a:solidFill>
              </a:rPr>
              <a:t> </a:t>
            </a:r>
            <a:r>
              <a:rPr lang="en-US" dirty="0" smtClean="0">
                <a:solidFill>
                  <a:srgbClr val="7030A0"/>
                </a:solidFill>
              </a:rPr>
              <a:t>*</a:t>
            </a:r>
            <a:r>
              <a:rPr lang="hi-IN" dirty="0" smtClean="0">
                <a:solidFill>
                  <a:srgbClr val="7030A0"/>
                </a:solidFill>
              </a:rPr>
              <a:t> आप लोगों को सच के प्रति  जागरुक कैसे करेंगे?एही ठैया झुलनी हेरानी हो रामा!" कहानी के आधार प</a:t>
            </a:r>
            <a:r>
              <a:rPr lang="hi-IN" dirty="0" smtClean="0"/>
              <a:t>र </a:t>
            </a:r>
            <a:r>
              <a:rPr lang="hi-IN" dirty="0" smtClean="0">
                <a:solidFill>
                  <a:srgbClr val="7030A0"/>
                </a:solidFill>
              </a:rPr>
              <a:t>स्पष्ट कीजिए।</a:t>
            </a:r>
          </a:p>
          <a:p>
            <a:endParaRPr lang="hi-IN" dirty="0" smtClean="0"/>
          </a:p>
          <a:p>
            <a:endParaRPr lang="hi-IN" dirty="0" smtClean="0"/>
          </a:p>
          <a:p>
            <a:r>
              <a:rPr lang="en-US" dirty="0" smtClean="0"/>
              <a:t>  </a:t>
            </a:r>
            <a:endParaRPr lang="hi-IN" dirty="0" smtClean="0"/>
          </a:p>
        </p:txBody>
      </p:sp>
      <p:pic>
        <p:nvPicPr>
          <p:cNvPr id="3074" name="Picture 2" descr="C:\Documents and Settings\HARSHAL\My Documents\Downloads\b3.jpg"/>
          <p:cNvPicPr>
            <a:picLocks noChangeAspect="1" noChangeArrowheads="1"/>
          </p:cNvPicPr>
          <p:nvPr/>
        </p:nvPicPr>
        <p:blipFill>
          <a:blip r:embed="rId2"/>
          <a:srcRect/>
          <a:stretch>
            <a:fillRect/>
          </a:stretch>
        </p:blipFill>
        <p:spPr bwMode="auto">
          <a:xfrm>
            <a:off x="228600" y="533400"/>
            <a:ext cx="3381375" cy="18573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581400"/>
            <a:ext cx="4572000" cy="11449288"/>
          </a:xfrm>
          <a:prstGeom prst="rect">
            <a:avLst/>
          </a:prstGeom>
        </p:spPr>
        <p:txBody>
          <a:bodyPr>
            <a:spAutoFit/>
          </a:bodyPr>
          <a:lstStyle/>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solidFill>
                <a:srgbClr val="C00000"/>
              </a:solidFill>
            </a:endParaRPr>
          </a:p>
          <a:p>
            <a:r>
              <a:rPr lang="hi-IN" dirty="0" smtClean="0">
                <a:solidFill>
                  <a:srgbClr val="C00000"/>
                </a:solidFill>
              </a:rPr>
              <a:t>फ़ारमैटिव असेसमेंट</a:t>
            </a:r>
          </a:p>
          <a:p>
            <a:r>
              <a:rPr lang="hi-IN" dirty="0" smtClean="0">
                <a:solidFill>
                  <a:srgbClr val="C00000"/>
                </a:solidFill>
              </a:rPr>
              <a:t>  जीवन कौशल कार्यकलाप:</a:t>
            </a:r>
          </a:p>
          <a:p>
            <a:r>
              <a:rPr lang="hi-IN" dirty="0" smtClean="0"/>
              <a:t> </a:t>
            </a:r>
            <a:r>
              <a:rPr lang="hi-IN" dirty="0" smtClean="0">
                <a:solidFill>
                  <a:srgbClr val="00B050"/>
                </a:solidFill>
              </a:rPr>
              <a:t>विषय:</a:t>
            </a:r>
            <a:r>
              <a:rPr lang="hi-IN" dirty="0" smtClean="0"/>
              <a:t> "लड़का-लड़की एक समान"  चर्चा</a:t>
            </a:r>
          </a:p>
          <a:p>
            <a:r>
              <a:rPr lang="hi-IN" dirty="0" smtClean="0"/>
              <a:t> निर्धारित अवधि: ३५मिनट</a:t>
            </a:r>
          </a:p>
          <a:p>
            <a:r>
              <a:rPr lang="hi-IN" dirty="0" smtClean="0">
                <a:solidFill>
                  <a:srgbClr val="92D050"/>
                </a:solidFill>
              </a:rPr>
              <a:t>  उद्‍देश्य</a:t>
            </a:r>
            <a:r>
              <a:rPr lang="hi-IN" dirty="0" smtClean="0"/>
              <a:t> :कर्तव्य की पहचान कराना अधिकारोंके प्रति जागरुकता, रुढ़ियों और कुप्रथाओं को जड़ से उखाड़ना। </a:t>
            </a:r>
          </a:p>
          <a:p>
            <a:r>
              <a:rPr lang="hi-IN" dirty="0" smtClean="0">
                <a:solidFill>
                  <a:srgbClr val="0070C0"/>
                </a:solidFill>
              </a:rPr>
              <a:t>   प्रकार: समूह</a:t>
            </a:r>
          </a:p>
          <a:p>
            <a:r>
              <a:rPr lang="hi-IN" dirty="0" smtClean="0">
                <a:solidFill>
                  <a:srgbClr val="0070C0"/>
                </a:solidFill>
              </a:rPr>
              <a:t>   कौशल विकास: आत्मविश्‍वास,भीतरी </a:t>
            </a:r>
            <a:r>
              <a:rPr lang="hi-IN" dirty="0" smtClean="0"/>
              <a:t>गुणों को उभारना, आत्मिक जागरूकता।</a:t>
            </a:r>
          </a:p>
          <a:p>
            <a:r>
              <a:rPr lang="hi-IN" dirty="0" smtClean="0"/>
              <a:t> विधि:- </a:t>
            </a:r>
          </a:p>
          <a:p>
            <a:r>
              <a:rPr lang="hi-IN" dirty="0" smtClean="0">
                <a:solidFill>
                  <a:srgbClr val="FF0000"/>
                </a:solidFill>
              </a:rPr>
              <a:t>       कार्य वितरण- </a:t>
            </a:r>
            <a:r>
              <a:rPr lang="en-US" dirty="0" smtClean="0">
                <a:solidFill>
                  <a:srgbClr val="FF0000"/>
                </a:solidFill>
              </a:rPr>
              <a:t>*</a:t>
            </a:r>
            <a:r>
              <a:rPr lang="hi-IN" dirty="0" smtClean="0"/>
              <a:t>कक्षा को समूह में बाँट लें और नाम रखें।</a:t>
            </a:r>
          </a:p>
          <a:p>
            <a:r>
              <a:rPr lang="hi-IN" dirty="0" smtClean="0"/>
              <a:t>       </a:t>
            </a:r>
            <a:r>
              <a:rPr lang="en-US" dirty="0" smtClean="0"/>
              <a:t>*</a:t>
            </a:r>
            <a:r>
              <a:rPr lang="hi-IN" dirty="0" smtClean="0"/>
              <a:t>छात्र समूह में उपर्युक्‍त विषय पर आपस में चर्चा करें।</a:t>
            </a:r>
          </a:p>
          <a:p>
            <a:r>
              <a:rPr lang="hi-IN" dirty="0" smtClean="0"/>
              <a:t>      </a:t>
            </a:r>
            <a:r>
              <a:rPr lang="en-US" dirty="0" smtClean="0"/>
              <a:t>*</a:t>
            </a:r>
            <a:r>
              <a:rPr lang="hi-IN" dirty="0" smtClean="0"/>
              <a:t> समूह का प्रत्येक सदस्य अपने विचारों को प्रकट करें।</a:t>
            </a:r>
          </a:p>
          <a:p>
            <a:r>
              <a:rPr lang="hi-IN" dirty="0" smtClean="0"/>
              <a:t>      </a:t>
            </a:r>
            <a:r>
              <a:rPr lang="en-US" dirty="0" smtClean="0"/>
              <a:t>*</a:t>
            </a:r>
            <a:r>
              <a:rPr lang="hi-IN" dirty="0" smtClean="0"/>
              <a:t> समूह का मुखिया मुख्य बिन्दुओं को लिख लें</a:t>
            </a:r>
            <a:r>
              <a:rPr lang="en-US" dirty="0" smtClean="0"/>
              <a:t>*</a:t>
            </a:r>
            <a:r>
              <a:rPr lang="hi-IN" dirty="0" smtClean="0"/>
              <a:t>पक्ष और विपक्ष में विचार रख सकते हैं।</a:t>
            </a:r>
          </a:p>
          <a:p>
            <a:r>
              <a:rPr lang="hi-IN" dirty="0" smtClean="0"/>
              <a:t>     </a:t>
            </a:r>
            <a:r>
              <a:rPr lang="en-US" dirty="0" smtClean="0"/>
              <a:t>*</a:t>
            </a:r>
            <a:r>
              <a:rPr lang="hi-IN" dirty="0" smtClean="0"/>
              <a:t> १० मिनट के बाद हर समूह का मुखिया आकर बारी-बारी उन विचारों को पढ़ कर सुनाएगा।</a:t>
            </a:r>
          </a:p>
          <a:p>
            <a:endParaRPr lang="hi-IN" dirty="0" smtClean="0"/>
          </a:p>
          <a:p>
            <a:endParaRPr lang="hi-IN" dirty="0" smtClean="0"/>
          </a:p>
          <a:p>
            <a:endParaRPr lang="hi-IN" dirty="0"/>
          </a:p>
        </p:txBody>
      </p:sp>
      <p:pic>
        <p:nvPicPr>
          <p:cNvPr id="2050" name="Picture 2" descr="C:\Documents and Settings\HARSHAL\My Documents\Downloads\b4.jpg"/>
          <p:cNvPicPr>
            <a:picLocks noChangeAspect="1" noChangeArrowheads="1"/>
          </p:cNvPicPr>
          <p:nvPr/>
        </p:nvPicPr>
        <p:blipFill>
          <a:blip r:embed="rId2"/>
          <a:srcRect/>
          <a:stretch>
            <a:fillRect/>
          </a:stretch>
        </p:blipFill>
        <p:spPr bwMode="auto">
          <a:xfrm>
            <a:off x="457200" y="838200"/>
            <a:ext cx="971550" cy="2895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HARSHAL\My Documents\Downloads\na3.jpeg"/>
          <p:cNvPicPr>
            <a:picLocks noChangeAspect="1" noChangeArrowheads="1"/>
          </p:cNvPicPr>
          <p:nvPr/>
        </p:nvPicPr>
        <p:blipFill>
          <a:blip r:embed="rId2"/>
          <a:srcRect/>
          <a:stretch>
            <a:fillRect/>
          </a:stretch>
        </p:blipFill>
        <p:spPr bwMode="auto">
          <a:xfrm>
            <a:off x="228600" y="1295400"/>
            <a:ext cx="2895599" cy="3581400"/>
          </a:xfrm>
          <a:prstGeom prst="rect">
            <a:avLst/>
          </a:prstGeom>
          <a:noFill/>
        </p:spPr>
      </p:pic>
      <p:sp>
        <p:nvSpPr>
          <p:cNvPr id="3" name="Rectangle 2"/>
          <p:cNvSpPr/>
          <p:nvPr/>
        </p:nvSpPr>
        <p:spPr>
          <a:xfrm>
            <a:off x="3581400" y="-152400"/>
            <a:ext cx="4953000" cy="6217087"/>
          </a:xfrm>
          <a:prstGeom prst="rect">
            <a:avLst/>
          </a:prstGeom>
        </p:spPr>
        <p:txBody>
          <a:bodyPr wrap="square">
            <a:spAutoFit/>
          </a:bodyPr>
          <a:lstStyle/>
          <a:p>
            <a:endParaRPr lang="hi-IN" dirty="0" smtClean="0"/>
          </a:p>
          <a:p>
            <a:endParaRPr lang="hi-IN" dirty="0" smtClean="0"/>
          </a:p>
          <a:p>
            <a:endParaRPr lang="hi-IN" dirty="0" smtClean="0"/>
          </a:p>
          <a:p>
            <a:endParaRPr lang="hi-IN" dirty="0" smtClean="0"/>
          </a:p>
          <a:p>
            <a:r>
              <a:rPr lang="hi-IN" sz="2800" dirty="0" smtClean="0">
                <a:solidFill>
                  <a:srgbClr val="C00000"/>
                </a:solidFill>
              </a:rPr>
              <a:t>हे राम! इसी स्थान पर मेरी नाक की लौंग खो गई है।</a:t>
            </a:r>
          </a:p>
          <a:p>
            <a:endParaRPr lang="hi-IN" dirty="0" smtClean="0"/>
          </a:p>
          <a:p>
            <a:endParaRPr lang="hi-IN" dirty="0" smtClean="0"/>
          </a:p>
          <a:p>
            <a:endParaRPr lang="hi-IN" dirty="0" smtClean="0"/>
          </a:p>
          <a:p>
            <a:endParaRPr lang="hi-IN" dirty="0" smtClean="0"/>
          </a:p>
          <a:p>
            <a:endParaRPr lang="hi-IN" dirty="0" smtClean="0"/>
          </a:p>
          <a:p>
            <a:r>
              <a:rPr lang="hi-IN" dirty="0" smtClean="0">
                <a:solidFill>
                  <a:schemeClr val="accent2">
                    <a:lumMod val="75000"/>
                  </a:schemeClr>
                </a:solidFill>
              </a:rPr>
              <a:t>हे राम! इसी स्थान पर मेरी नाक की लौंग खो गई है।</a:t>
            </a:r>
          </a:p>
          <a:p>
            <a:r>
              <a:rPr lang="hi-IN" dirty="0" smtClean="0">
                <a:solidFill>
                  <a:schemeClr val="accent2">
                    <a:lumMod val="75000"/>
                  </a:schemeClr>
                </a:solidFill>
              </a:rPr>
              <a:t>काशी की बेफ़िक्री,अक्‍कड़ बोली का अपना ही एक रंग है।इसी रंग से परिचित कराना इस कथा का उद्‍देश्य है।</a:t>
            </a:r>
          </a:p>
          <a:p>
            <a:r>
              <a:rPr lang="hi-IN" dirty="0" smtClean="0">
                <a:solidFill>
                  <a:schemeClr val="accent2">
                    <a:lumMod val="75000"/>
                  </a:schemeClr>
                </a:solidFill>
              </a:rPr>
              <a:t>यथार्थ और आदर्श,दंत कथा और इतिहास,मानव मन की कमज़ोरियों और उदात्त भावनाओं की अभिव्यक्ति  यहाँ हुई है।</a:t>
            </a:r>
          </a:p>
          <a:p>
            <a:r>
              <a:rPr lang="hi-IN" dirty="0" smtClean="0">
                <a:solidFill>
                  <a:schemeClr val="accent2">
                    <a:lumMod val="75000"/>
                  </a:schemeClr>
                </a:solidFill>
              </a:rPr>
              <a:t>गीत -संगीत के माध्यम से यह कहानी  एक अलग तरह की प्रेमकहानी को अंजाम दे रही है।</a:t>
            </a:r>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57400"/>
            <a:ext cx="4572000" cy="2862322"/>
          </a:xfrm>
          <a:prstGeom prst="rect">
            <a:avLst/>
          </a:prstGeom>
        </p:spPr>
        <p:txBody>
          <a:bodyPr>
            <a:spAutoFit/>
          </a:bodyPr>
          <a:lstStyle/>
          <a:p>
            <a:r>
              <a:rPr lang="hi-IN" dirty="0" smtClean="0">
                <a:solidFill>
                  <a:srgbClr val="0070C0"/>
                </a:solidFill>
              </a:rPr>
              <a:t> प्रविधि: </a:t>
            </a:r>
            <a:r>
              <a:rPr lang="hi-IN" dirty="0" smtClean="0"/>
              <a:t>प्रत्येक समूह के सामने समस्या रखें कि आधुनिक और शिक्षित होते हुए भी नारी पर ही अत्याचार क्यों?</a:t>
            </a:r>
          </a:p>
          <a:p>
            <a:endParaRPr lang="hi-IN" dirty="0" smtClean="0"/>
          </a:p>
          <a:p>
            <a:r>
              <a:rPr lang="hi-IN" dirty="0" smtClean="0"/>
              <a:t>       </a:t>
            </a:r>
            <a:r>
              <a:rPr lang="hi-IN" dirty="0" smtClean="0">
                <a:solidFill>
                  <a:srgbClr val="FF0000"/>
                </a:solidFill>
              </a:rPr>
              <a:t>बच्चों ने क्या सीखा-  </a:t>
            </a:r>
            <a:r>
              <a:rPr lang="hi-IN" dirty="0" smtClean="0"/>
              <a:t>नारी के प्रति सम्मान की भावना को जगाना।</a:t>
            </a:r>
          </a:p>
          <a:p>
            <a:r>
              <a:rPr lang="hi-IN" dirty="0" smtClean="0">
                <a:solidFill>
                  <a:srgbClr val="C00000"/>
                </a:solidFill>
              </a:rPr>
              <a:t>        संदेश: </a:t>
            </a:r>
            <a:r>
              <a:rPr lang="hi-IN" dirty="0" smtClean="0">
                <a:solidFill>
                  <a:srgbClr val="7030A0"/>
                </a:solidFill>
              </a:rPr>
              <a:t>लड़का-लड़की को एक समान समझने के लिए बड़ों की सोच में परिवर्तन लाना। आनेवाली  पीढ़ी को जागरुक बनाना, कुप्रथाओं का निवारण करना।</a:t>
            </a:r>
            <a:endParaRPr lang="en-US" dirty="0">
              <a:solidFill>
                <a:srgbClr val="7030A0"/>
              </a:solidFill>
            </a:endParaRPr>
          </a:p>
        </p:txBody>
      </p:sp>
      <p:pic>
        <p:nvPicPr>
          <p:cNvPr id="1026" name="Picture 2" descr="C:\Documents and Settings\HARSHAL\My Documents\Downloads\b5.jpg"/>
          <p:cNvPicPr>
            <a:picLocks noChangeAspect="1" noChangeArrowheads="1"/>
          </p:cNvPicPr>
          <p:nvPr/>
        </p:nvPicPr>
        <p:blipFill>
          <a:blip r:embed="rId2"/>
          <a:srcRect/>
          <a:stretch>
            <a:fillRect/>
          </a:stretch>
        </p:blipFill>
        <p:spPr bwMode="auto">
          <a:xfrm>
            <a:off x="762000" y="457200"/>
            <a:ext cx="1504950" cy="541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838200"/>
            <a:ext cx="4572000" cy="5355312"/>
          </a:xfrm>
          <a:prstGeom prst="rect">
            <a:avLst/>
          </a:prstGeom>
        </p:spPr>
        <p:txBody>
          <a:bodyPr>
            <a:spAutoFit/>
          </a:bodyPr>
          <a:lstStyle/>
          <a:p>
            <a:r>
              <a:rPr lang="hi-IN" dirty="0" smtClean="0"/>
              <a:t>बनारस की परंपरा है,जिसमें चार- पाँच के समूह में गानेवाली होती हैं।</a:t>
            </a:r>
          </a:p>
          <a:p>
            <a:r>
              <a:rPr lang="hi-IN" dirty="0" smtClean="0"/>
              <a:t>इस कथा की </a:t>
            </a:r>
            <a:r>
              <a:rPr lang="hi-IN" dirty="0" smtClean="0">
                <a:solidFill>
                  <a:schemeClr val="accent2"/>
                </a:solidFill>
              </a:rPr>
              <a:t>मुख्य पात्रा दुलारी </a:t>
            </a:r>
            <a:r>
              <a:rPr lang="hi-IN" dirty="0" smtClean="0"/>
              <a:t>इसी परंपरा की एक कड़ी है।एक संगीत के कार्यक्रम में उसकी मुलाकात </a:t>
            </a:r>
            <a:r>
              <a:rPr lang="hi-IN" dirty="0" smtClean="0">
                <a:solidFill>
                  <a:schemeClr val="accent2"/>
                </a:solidFill>
              </a:rPr>
              <a:t>पन्द्रह वर्षीय टुन्‍नू से</a:t>
            </a:r>
            <a:r>
              <a:rPr lang="hi-IN" dirty="0" smtClean="0"/>
              <a:t> होती है,जो संगीत में उसका प्रतिद्वन्द्वी था।</a:t>
            </a:r>
          </a:p>
          <a:p>
            <a:endParaRPr lang="hi-IN" dirty="0" smtClean="0"/>
          </a:p>
          <a:p>
            <a:r>
              <a:rPr lang="hi-IN" dirty="0" smtClean="0"/>
              <a:t>उन </a:t>
            </a:r>
            <a:r>
              <a:rPr lang="hi-IN" dirty="0" smtClean="0">
                <a:solidFill>
                  <a:schemeClr val="accent3"/>
                </a:solidFill>
              </a:rPr>
              <a:t>दोनों का प्रेम </a:t>
            </a:r>
            <a:r>
              <a:rPr lang="hi-IN" dirty="0" smtClean="0"/>
              <a:t>अपने सारे अंतर्विरोधोंके </a:t>
            </a:r>
            <a:r>
              <a:rPr lang="hi-IN" dirty="0" smtClean="0">
                <a:solidFill>
                  <a:schemeClr val="accent2">
                    <a:lumMod val="60000"/>
                    <a:lumOff val="40000"/>
                  </a:schemeClr>
                </a:solidFill>
              </a:rPr>
              <a:t>बावज़ूद देशप्रेम में </a:t>
            </a:r>
            <a:r>
              <a:rPr lang="hi-IN" dirty="0" smtClean="0"/>
              <a:t>बदल जाता है।</a:t>
            </a:r>
          </a:p>
          <a:p>
            <a:r>
              <a:rPr lang="hi-IN" dirty="0" smtClean="0"/>
              <a:t>समाज की मुख्य धारा से </a:t>
            </a:r>
            <a:r>
              <a:rPr lang="hi-IN" dirty="0" smtClean="0">
                <a:solidFill>
                  <a:schemeClr val="accent2"/>
                </a:solidFill>
              </a:rPr>
              <a:t>बहिष्कृत  </a:t>
            </a:r>
            <a:r>
              <a:rPr lang="hi-IN" dirty="0" smtClean="0"/>
              <a:t>और </a:t>
            </a:r>
            <a:r>
              <a:rPr lang="hi-IN" dirty="0" smtClean="0">
                <a:solidFill>
                  <a:schemeClr val="accent2"/>
                </a:solidFill>
              </a:rPr>
              <a:t>उपेक्षित वर्ग के </a:t>
            </a:r>
            <a:r>
              <a:rPr lang="hi-IN" dirty="0" smtClean="0"/>
              <a:t>अंतर्मन में व्याप्त जन्मभूमि के प्रति असीम प्रेम ,विदेशी शासन के प्रति क्षोभ और पराधीनता से मुक्‍त होने की उत्कट लालसा और आज़ादी की लड़ाई में उनका योगदान इस कहानी में दर्शाया गया है।</a:t>
            </a:r>
          </a:p>
          <a:p>
            <a:r>
              <a:rPr lang="hi-IN" dirty="0" smtClean="0"/>
              <a:t>इस कहानी में </a:t>
            </a:r>
            <a:r>
              <a:rPr lang="hi-IN" dirty="0" smtClean="0">
                <a:solidFill>
                  <a:schemeClr val="accent2"/>
                </a:solidFill>
              </a:rPr>
              <a:t>सच न छापनेवाले संपादक </a:t>
            </a:r>
            <a:r>
              <a:rPr lang="hi-IN" dirty="0" smtClean="0"/>
              <a:t>का भी दोहरा चरित्र खींचा गया है।</a:t>
            </a:r>
          </a:p>
          <a:p>
            <a:endParaRPr lang="hi-IN" dirty="0" smtClean="0"/>
          </a:p>
          <a:p>
            <a:endParaRPr lang="hi-IN" dirty="0" smtClean="0"/>
          </a:p>
        </p:txBody>
      </p:sp>
      <p:sp>
        <p:nvSpPr>
          <p:cNvPr id="3" name="Rounded Rectangle 2"/>
          <p:cNvSpPr/>
          <p:nvPr/>
        </p:nvSpPr>
        <p:spPr>
          <a:xfrm>
            <a:off x="2209800" y="304800"/>
            <a:ext cx="3886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mtClean="0">
                <a:solidFill>
                  <a:schemeClr val="accent2"/>
                </a:solidFill>
              </a:rPr>
              <a:t>गौनहारिन परंपरा-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RSHAL\My Documents\Downloads\6pic.JPG"/>
          <p:cNvPicPr>
            <a:picLocks noChangeAspect="1" noChangeArrowheads="1"/>
          </p:cNvPicPr>
          <p:nvPr/>
        </p:nvPicPr>
        <p:blipFill>
          <a:blip r:embed="rId2"/>
          <a:srcRect/>
          <a:stretch>
            <a:fillRect/>
          </a:stretch>
        </p:blipFill>
        <p:spPr bwMode="auto">
          <a:xfrm>
            <a:off x="304800" y="304799"/>
            <a:ext cx="5486400" cy="2514601"/>
          </a:xfrm>
          <a:prstGeom prst="rect">
            <a:avLst/>
          </a:prstGeom>
          <a:noFill/>
        </p:spPr>
      </p:pic>
      <p:sp>
        <p:nvSpPr>
          <p:cNvPr id="3" name="Rectangle 2"/>
          <p:cNvSpPr/>
          <p:nvPr/>
        </p:nvSpPr>
        <p:spPr>
          <a:xfrm>
            <a:off x="2362200" y="-7391400"/>
            <a:ext cx="4572000" cy="14219277"/>
          </a:xfrm>
          <a:prstGeom prst="rect">
            <a:avLst/>
          </a:prstGeom>
        </p:spPr>
        <p:txBody>
          <a:bodyPr>
            <a:spAutoFit/>
          </a:bodyPr>
          <a:lstStyle/>
          <a:p>
            <a:endParaRPr lang="hi-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hi-IN" dirty="0" smtClean="0">
                <a:solidFill>
                  <a:srgbClr val="7030A0"/>
                </a:solidFill>
              </a:rPr>
              <a:t>एक दिन दुलारी के घर टुन्‍नू बगल में बंड़ल सी कोई चीज़ दबाए  पहुँचा। दुलारी को उसका इस तरह आना अच्छा नहीं लगा।टुन्‍नू ने गाँधी आश्रम की खास  खद्‍दर की साड़ी दुलारी के हाथ में रख दी।ह्ली का उपहार था वह।लेकिन दुलारी ने उसे डाँटकर जाने को कह दिया। टुन्‍नू की प्रतिकिया बस इतनी ही थी कि "पत्थर की देवी भी अपने भक्‍त द्वारा दी गई भेंट को स्वीकार करती है,वह तो हाड़ -माँस की बनी है।"आँखों में आँसू लेकर वह लौट पड़ा।उसके जाने पर दुलारी ने उसके तोफ़े को सीने से लगा लिया।</a:t>
            </a:r>
          </a:p>
          <a:p>
            <a:endParaRPr lang="hi-IN" dirty="0" smtClean="0"/>
          </a:p>
          <a:p>
            <a:endParaRPr lang="hi-IN" dirty="0" smtClean="0"/>
          </a:p>
          <a:p>
            <a:endParaRPr lang="hi-IN" dirty="0" smtClean="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ARSHAL\My Documents\Downloads\MR900283542.GIF"/>
          <p:cNvPicPr>
            <a:picLocks noChangeAspect="1" noChangeArrowheads="1" noCrop="1"/>
          </p:cNvPicPr>
          <p:nvPr/>
        </p:nvPicPr>
        <p:blipFill>
          <a:blip r:embed="rId2"/>
          <a:srcRect/>
          <a:stretch>
            <a:fillRect/>
          </a:stretch>
        </p:blipFill>
        <p:spPr bwMode="auto">
          <a:xfrm>
            <a:off x="457200" y="609600"/>
            <a:ext cx="2057400" cy="2209800"/>
          </a:xfrm>
          <a:prstGeom prst="rect">
            <a:avLst/>
          </a:prstGeom>
          <a:noFill/>
        </p:spPr>
      </p:pic>
      <p:sp>
        <p:nvSpPr>
          <p:cNvPr id="3" name="Rectangle 2"/>
          <p:cNvSpPr/>
          <p:nvPr/>
        </p:nvSpPr>
        <p:spPr>
          <a:xfrm>
            <a:off x="2286000" y="-9913114"/>
            <a:ext cx="4572000" cy="15327273"/>
          </a:xfrm>
          <a:prstGeom prst="rect">
            <a:avLst/>
          </a:prstGeom>
        </p:spPr>
        <p:txBody>
          <a:bodyPr>
            <a:spAutoFit/>
          </a:bodyPr>
          <a:lstStyle/>
          <a:p>
            <a:endParaRPr lang="hi-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hi-IN" dirty="0" smtClean="0">
              <a:solidFill>
                <a:srgbClr val="0070C0"/>
              </a:solidFill>
            </a:endParaRPr>
          </a:p>
          <a:p>
            <a:r>
              <a:rPr lang="hi-IN" dirty="0" smtClean="0">
                <a:solidFill>
                  <a:srgbClr val="0070C0"/>
                </a:solidFill>
              </a:rPr>
              <a:t>दुलारी को ख्याल आया कि टुन्‍नू की वेशभूषा में अंतर है।उसने  मलमल की जगह खद्‍दर का कुर्ता  और गाँधी टोपी पहन रखी थी।उसने साड़ी को संदूक में रख दिया।</a:t>
            </a:r>
          </a:p>
          <a:p>
            <a:r>
              <a:rPr lang="hi-IN" dirty="0" smtClean="0">
                <a:solidFill>
                  <a:srgbClr val="0070C0"/>
                </a:solidFill>
              </a:rPr>
              <a:t> खाना बनाने मेंलगी दुलारी से मिलने फ़ेकू सरदार आया।फ़ेकू दुलारी का दीवाना था । धोतियों की बंड़ल  देने आया था॥ उसी समय गली में से देश के दीवानों की टोली गुज़री,जो विदेशी वस्त्रों का संग्रह कर रही थी।दुलारी ने फ़ेकू सरदार द्वारा दी गई धोतियों के बंड़ल को उन की ओर फ़ैक  दिया और धक्‍के मार-मार कर फ़ेकू सरदार को बाहर निकाल दिया।</a:t>
            </a:r>
          </a:p>
          <a:p>
            <a:endParaRPr lang="hi-I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HARSHAL\My Documents\Downloads\pic4.JPG"/>
          <p:cNvPicPr>
            <a:picLocks noChangeAspect="1" noChangeArrowheads="1"/>
          </p:cNvPicPr>
          <p:nvPr/>
        </p:nvPicPr>
        <p:blipFill>
          <a:blip r:embed="rId2"/>
          <a:srcRect/>
          <a:stretch>
            <a:fillRect/>
          </a:stretch>
        </p:blipFill>
        <p:spPr bwMode="auto">
          <a:xfrm>
            <a:off x="1600200" y="0"/>
            <a:ext cx="5638800" cy="3095625"/>
          </a:xfrm>
          <a:prstGeom prst="rect">
            <a:avLst/>
          </a:prstGeom>
          <a:noFill/>
        </p:spPr>
      </p:pic>
      <p:sp>
        <p:nvSpPr>
          <p:cNvPr id="3" name="Rectangle 2"/>
          <p:cNvSpPr/>
          <p:nvPr/>
        </p:nvSpPr>
        <p:spPr>
          <a:xfrm>
            <a:off x="2286000" y="-6727626"/>
            <a:ext cx="4572000" cy="13665279"/>
          </a:xfrm>
          <a:prstGeom prst="rect">
            <a:avLst/>
          </a:prstGeom>
        </p:spPr>
        <p:txBody>
          <a:bodyPr>
            <a:spAutoFit/>
          </a:bodyPr>
          <a:lstStyle/>
          <a:p>
            <a:endParaRPr lang="hi-IN" dirty="0" smtClean="0"/>
          </a:p>
          <a:p>
            <a:r>
              <a:rPr lang="hi-IN"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7030A0"/>
              </a:solidFill>
            </a:endParaRPr>
          </a:p>
          <a:p>
            <a:r>
              <a:rPr lang="hi-IN" dirty="0" smtClean="0">
                <a:solidFill>
                  <a:srgbClr val="7030A0"/>
                </a:solidFill>
              </a:rPr>
              <a:t>  दुलारी का मन टुन्‍नू के लिए विचलित था ।तभी झींगुर  नौ वर्ष का पडोस का बालक वहाँ आया और उसने बताया कि गोरों ने टुन्‍नू को मार ड़ाला और लाश भी उठा के ले गए।सुनते ही दुलारी स्तब्ध रह गई।आँखों से आँसुओं की धारा बह निकली। उसने संदूक से टुन्‍नू द्वारा दी गई धोती को निकालकर पहना और टाऊन हाल जाने के लिए निकलने लगी क्योंकि वहीं टुन्‍नू मारा गया था।</a:t>
            </a:r>
          </a:p>
          <a:p>
            <a:r>
              <a:rPr lang="hi-IN" dirty="0" smtClean="0">
                <a:solidFill>
                  <a:srgbClr val="7030A0"/>
                </a:solidFill>
              </a:rPr>
              <a:t>उसी समय फ़ेंकू सरदार के साथ थाने के मुंशी ने आकर  थाने चलने के लिए कहा ।वहाँ अमन सभा में उसे गाना  था।</a:t>
            </a:r>
          </a:p>
          <a:p>
            <a:endParaRPr lang="hi-IN" dirty="0" smtClean="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HARSHAL\My Documents\Downloads\pic12.GIF"/>
          <p:cNvPicPr>
            <a:picLocks noChangeAspect="1" noChangeArrowheads="1" noCrop="1"/>
          </p:cNvPicPr>
          <p:nvPr/>
        </p:nvPicPr>
        <p:blipFill>
          <a:blip r:embed="rId2"/>
          <a:srcRect/>
          <a:stretch>
            <a:fillRect/>
          </a:stretch>
        </p:blipFill>
        <p:spPr bwMode="auto">
          <a:xfrm>
            <a:off x="1828800" y="228600"/>
            <a:ext cx="5791200" cy="2562225"/>
          </a:xfrm>
          <a:prstGeom prst="rect">
            <a:avLst/>
          </a:prstGeom>
          <a:noFill/>
        </p:spPr>
      </p:pic>
      <p:sp>
        <p:nvSpPr>
          <p:cNvPr id="3" name="Rectangle 2"/>
          <p:cNvSpPr/>
          <p:nvPr/>
        </p:nvSpPr>
        <p:spPr>
          <a:xfrm>
            <a:off x="2286000" y="0"/>
            <a:ext cx="4572000" cy="6740307"/>
          </a:xfrm>
          <a:prstGeom prst="rect">
            <a:avLst/>
          </a:prstGeom>
        </p:spPr>
        <p:txBody>
          <a:bodyPr>
            <a:spAutoFit/>
          </a:bodyPr>
          <a:lstStyle/>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r>
              <a:rPr lang="hi-IN" dirty="0" smtClean="0">
                <a:solidFill>
                  <a:srgbClr val="7030A0"/>
                </a:solidFill>
              </a:rPr>
              <a:t>दूसरी तरफ़ पत्र के प्रधान संवाददाता ने उस रिपोर्ट को छापने से इन्कार कर दिया जिसमें टुन्‍नू के मौत का रहस्य छिपा था</a:t>
            </a:r>
            <a:r>
              <a:rPr lang="en-US" dirty="0" smtClean="0">
                <a:solidFill>
                  <a:srgbClr val="7030A0"/>
                </a:solidFill>
              </a:rPr>
              <a:t>|</a:t>
            </a:r>
          </a:p>
          <a:p>
            <a:r>
              <a:rPr lang="hi-IN" dirty="0" smtClean="0">
                <a:solidFill>
                  <a:srgbClr val="7030A0"/>
                </a:solidFill>
              </a:rPr>
              <a:t>पुलिस के ज़मादार ने टुन्‍नू को गालियाँ दी थी</a:t>
            </a:r>
            <a:r>
              <a:rPr lang="en-US" dirty="0" smtClean="0">
                <a:solidFill>
                  <a:srgbClr val="7030A0"/>
                </a:solidFill>
              </a:rPr>
              <a:t>|</a:t>
            </a:r>
            <a:r>
              <a:rPr lang="hi-IN" dirty="0" smtClean="0">
                <a:solidFill>
                  <a:srgbClr val="7030A0"/>
                </a:solidFill>
              </a:rPr>
              <a:t>  उसका विरोध करने के कारण अली ने उसे बूट से ठोकर मारी । पसली में चोट लगने के कारण वह वहीं ज़मीन में गिर पड़ा।उसके मुँह से खून निकल आया और गोरे सैनिकों ने उसे अस्पताल ले जाने के बहाने  गाड़ी में ड़ालकर  वरुणा नदी में बहा दिया।संवाददाता ने उनका पीछा करके  सारी रिपोर्ट तैयार की थी और उसका शीर्षक रखा था"एही ठैया झुलनी हेरानी हो रामा"।लेकिन सच्चाई  जानते हुए भी  प्रधान संवाददाता ने  अखबार बंद होने के ड़र से छापने से मना कर दिया था।</a:t>
            </a:r>
          </a:p>
          <a:p>
            <a:r>
              <a:rPr lang="hi-IN" dirty="0" smtClean="0">
                <a:solidFill>
                  <a:srgbClr val="7030A0"/>
                </a:solidFill>
              </a:rPr>
              <a:t> </a:t>
            </a:r>
            <a:endParaRPr lang="hi-IN" dirty="0" smtClean="0"/>
          </a:p>
          <a:p>
            <a:r>
              <a:rPr lang="hi-IN"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HARSHAL\My Documents\Downloads\pic14.JPG"/>
          <p:cNvPicPr>
            <a:picLocks noChangeAspect="1" noChangeArrowheads="1"/>
          </p:cNvPicPr>
          <p:nvPr/>
        </p:nvPicPr>
        <p:blipFill>
          <a:blip r:embed="rId2"/>
          <a:srcRect/>
          <a:stretch>
            <a:fillRect/>
          </a:stretch>
        </p:blipFill>
        <p:spPr bwMode="auto">
          <a:xfrm>
            <a:off x="381000" y="533400"/>
            <a:ext cx="3095625" cy="2562225"/>
          </a:xfrm>
          <a:prstGeom prst="rect">
            <a:avLst/>
          </a:prstGeom>
          <a:noFill/>
        </p:spPr>
      </p:pic>
      <p:sp>
        <p:nvSpPr>
          <p:cNvPr id="3" name="Rectangle 2"/>
          <p:cNvSpPr/>
          <p:nvPr/>
        </p:nvSpPr>
        <p:spPr>
          <a:xfrm>
            <a:off x="2971800" y="2209800"/>
            <a:ext cx="4572000" cy="2308324"/>
          </a:xfrm>
          <a:prstGeom prst="rect">
            <a:avLst/>
          </a:prstGeom>
        </p:spPr>
        <p:txBody>
          <a:bodyPr>
            <a:spAutoFit/>
          </a:bodyPr>
          <a:lstStyle/>
          <a:p>
            <a:r>
              <a:rPr lang="hi-IN" dirty="0" smtClean="0">
                <a:solidFill>
                  <a:srgbClr val="7030A0"/>
                </a:solidFill>
              </a:rPr>
              <a:t>दुलारी को उसी टाउन हाल में नाचने - गाने को कहा गया था जहाँ टुन्‍नू मारा गया था।न चाहते हुए भी उसके मुँह से  ये गीत निकल पड़ा</a:t>
            </a:r>
            <a:r>
              <a:rPr lang="en-US" dirty="0" smtClean="0">
                <a:solidFill>
                  <a:srgbClr val="7030A0"/>
                </a:solidFill>
              </a:rPr>
              <a:t> “</a:t>
            </a:r>
            <a:r>
              <a:rPr lang="hi-IN" dirty="0" smtClean="0">
                <a:solidFill>
                  <a:srgbClr val="7030A0"/>
                </a:solidFill>
              </a:rPr>
              <a:t>एही ठैया झुलनी हेरानी हो रामा!कासों मै पूछूँ?"उसकी आँखों से आँसुओं की बूँदें झर-झर गिरने लगी। दुलारी का वैसा रुप इससे पहले किसीने नहीं देखा था।आज टुन्‍नू के प्रति सच्चा प्रेम  उसकी आँखों में नज़र आ रहा था।</a:t>
            </a: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HARSHAL\My Documents\Downloads\pic18.JPG"/>
          <p:cNvPicPr>
            <a:picLocks noChangeAspect="1" noChangeArrowheads="1"/>
          </p:cNvPicPr>
          <p:nvPr/>
        </p:nvPicPr>
        <p:blipFill>
          <a:blip r:embed="rId2"/>
          <a:srcRect/>
          <a:stretch>
            <a:fillRect/>
          </a:stretch>
        </p:blipFill>
        <p:spPr bwMode="auto">
          <a:xfrm>
            <a:off x="1219200" y="0"/>
            <a:ext cx="914400" cy="624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290</TotalTime>
  <Words>1084</Words>
  <Application>Microsoft Office PowerPoint</Application>
  <PresentationFormat>On-screen Show (4:3)</PresentationFormat>
  <Paragraphs>290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HARSHAL</dc:creator>
  <cp:lastModifiedBy>HARSHAL</cp:lastModifiedBy>
  <cp:revision>41</cp:revision>
  <dcterms:created xsi:type="dcterms:W3CDTF">2012-12-29T07:27:51Z</dcterms:created>
  <dcterms:modified xsi:type="dcterms:W3CDTF">2013-01-03T12:09:40Z</dcterms:modified>
</cp:coreProperties>
</file>