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8" r:id="rId3"/>
    <p:sldId id="259" r:id="rId4"/>
    <p:sldId id="257" r:id="rId5"/>
    <p:sldId id="260" r:id="rId6"/>
    <p:sldId id="261" r:id="rId7"/>
    <p:sldId id="262" r:id="rId8"/>
    <p:sldId id="263" r:id="rId9"/>
    <p:sldId id="265" r:id="rId10"/>
    <p:sldId id="266" r:id="rId11"/>
    <p:sldId id="267" r:id="rId12"/>
    <p:sldId id="268" r:id="rId13"/>
    <p:sldId id="269" r:id="rId14"/>
    <p:sldId id="270" r:id="rId15"/>
    <p:sldId id="264"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77" autoAdjust="0"/>
    <p:restoredTop sz="94590" autoAdjust="0"/>
  </p:normalViewPr>
  <p:slideViewPr>
    <p:cSldViewPr>
      <p:cViewPr varScale="1">
        <p:scale>
          <a:sx n="67" d="100"/>
          <a:sy n="67" d="100"/>
        </p:scale>
        <p:origin x="-1164" y="-102"/>
      </p:cViewPr>
      <p:guideLst>
        <p:guide orient="horz" pos="2160"/>
        <p:guide pos="2880"/>
      </p:guideLst>
    </p:cSldViewPr>
  </p:slideViewPr>
  <p:outlineViewPr>
    <p:cViewPr>
      <p:scale>
        <a:sx n="33" d="100"/>
        <a:sy n="33" d="100"/>
      </p:scale>
      <p:origin x="0" y="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65495-5FF8-4C1D-9564-7135E48A92A7}" type="datetimeFigureOut">
              <a:rPr lang="en-US" smtClean="0"/>
              <a:pPr/>
              <a:t>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071BE7-06C3-4284-AF74-81E842CCFC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071BE7-06C3-4284-AF74-81E842CCFC5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F9BB154-A8F9-499E-A7CA-0F61A9EA3D12}" type="datetimeFigureOut">
              <a:rPr lang="en-US" smtClean="0"/>
              <a:pPr/>
              <a:t>1/8/2013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6D78FB7-4F50-4932-A6A0-619D04D5269F}" type="slidenum">
              <a:rPr lang="en-US" smtClean="0"/>
              <a:pPr/>
              <a:t>‹#›</a:t>
            </a:fld>
            <a:endParaRPr lang="en-US" dirty="0"/>
          </a:p>
        </p:txBody>
      </p:sp>
    </p:spTree>
  </p:cSld>
  <p:clrMapOvr>
    <a:masterClrMapping/>
  </p:clrMapOvr>
  <p:transition>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9BB154-A8F9-499E-A7CA-0F61A9EA3D12}" type="datetimeFigureOut">
              <a:rPr lang="en-US" smtClean="0"/>
              <a:pPr/>
              <a:t>1/8/2013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6D78FB7-4F50-4932-A6A0-619D04D5269F}" type="slidenum">
              <a:rPr lang="en-US" smtClean="0"/>
              <a:pPr/>
              <a:t>‹#›</a:t>
            </a:fld>
            <a:endParaRPr lang="en-US" dirty="0"/>
          </a:p>
        </p:txBody>
      </p:sp>
    </p:spTree>
  </p:cSld>
  <p:clrMapOvr>
    <a:masterClrMapping/>
  </p:clrMapOvr>
  <p:transition>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9BB154-A8F9-499E-A7CA-0F61A9EA3D12}" type="datetimeFigureOut">
              <a:rPr lang="en-US" smtClean="0"/>
              <a:pPr/>
              <a:t>1/8/2013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6D78FB7-4F50-4932-A6A0-619D04D5269F}" type="slidenum">
              <a:rPr lang="en-US" smtClean="0"/>
              <a:pPr/>
              <a:t>‹#›</a:t>
            </a:fld>
            <a:endParaRPr lang="en-US" dirty="0"/>
          </a:p>
        </p:txBody>
      </p:sp>
    </p:spTree>
  </p:cSld>
  <p:clrMapOvr>
    <a:masterClrMapping/>
  </p:clrMapOvr>
  <p:transition>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9BB154-A8F9-499E-A7CA-0F61A9EA3D12}" type="datetimeFigureOut">
              <a:rPr lang="en-US" smtClean="0"/>
              <a:pPr/>
              <a:t>1/8/2013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6D78FB7-4F50-4932-A6A0-619D04D5269F}"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F9BB154-A8F9-499E-A7CA-0F61A9EA3D12}" type="datetimeFigureOut">
              <a:rPr lang="en-US" smtClean="0"/>
              <a:pPr/>
              <a:t>1/8/2013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6D78FB7-4F50-4932-A6A0-619D04D5269F}"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F9BB154-A8F9-499E-A7CA-0F61A9EA3D12}" type="datetimeFigureOut">
              <a:rPr lang="en-US" smtClean="0"/>
              <a:pPr/>
              <a:t>1/8/2013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6D78FB7-4F50-4932-A6A0-619D04D5269F}"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F9BB154-A8F9-499E-A7CA-0F61A9EA3D12}" type="datetimeFigureOut">
              <a:rPr lang="en-US" smtClean="0"/>
              <a:pPr/>
              <a:t>1/8/2013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06D78FB7-4F50-4932-A6A0-619D04D5269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F9BB154-A8F9-499E-A7CA-0F61A9EA3D12}" type="datetimeFigureOut">
              <a:rPr lang="en-US" smtClean="0"/>
              <a:pPr/>
              <a:t>1/8/2013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06D78FB7-4F50-4932-A6A0-619D04D5269F}"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F9BB154-A8F9-499E-A7CA-0F61A9EA3D12}" type="datetimeFigureOut">
              <a:rPr lang="en-US" smtClean="0"/>
              <a:pPr/>
              <a:t>1/8/2013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06D78FB7-4F50-4932-A6A0-619D04D5269F}" type="slidenum">
              <a:rPr lang="en-US" smtClean="0"/>
              <a:pPr/>
              <a:t>‹#›</a:t>
            </a:fld>
            <a:endParaRPr lang="en-US" dirty="0"/>
          </a:p>
        </p:txBody>
      </p:sp>
    </p:spTree>
  </p:cSld>
  <p:clrMapOvr>
    <a:masterClrMapping/>
  </p:clrMapOvr>
  <p:transition>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F9BB154-A8F9-499E-A7CA-0F61A9EA3D12}" type="datetimeFigureOut">
              <a:rPr lang="en-US" smtClean="0"/>
              <a:pPr/>
              <a:t>1/8/2013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6D78FB7-4F50-4932-A6A0-619D04D5269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F9BB154-A8F9-499E-A7CA-0F61A9EA3D12}" type="datetimeFigureOut">
              <a:rPr lang="en-US" smtClean="0"/>
              <a:pPr/>
              <a:t>1/8/2013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6D78FB7-4F50-4932-A6A0-619D04D5269F}"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F9BB154-A8F9-499E-A7CA-0F61A9EA3D12}" type="datetimeFigureOut">
              <a:rPr lang="en-US" smtClean="0"/>
              <a:pPr/>
              <a:t>1/8/2013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6D78FB7-4F50-4932-A6A0-619D04D5269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ll dir="u"/>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gif"/><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hi-IN" dirty="0" smtClean="0"/>
              <a:t/>
            </a:r>
            <a:br>
              <a:rPr lang="hi-IN" dirty="0" smtClean="0"/>
            </a:br>
            <a:r>
              <a:rPr lang="hi-IN" dirty="0" smtClean="0"/>
              <a:t/>
            </a:r>
            <a:br>
              <a:rPr lang="hi-IN" dirty="0" smtClean="0"/>
            </a:br>
            <a:r>
              <a:rPr lang="hi-IN" dirty="0" smtClean="0"/>
              <a:t/>
            </a:r>
            <a:br>
              <a:rPr lang="hi-IN" dirty="0" smtClean="0"/>
            </a:br>
            <a:r>
              <a:rPr lang="hi-IN" dirty="0" smtClean="0"/>
              <a:t/>
            </a:r>
            <a:br>
              <a:rPr lang="hi-IN" dirty="0" smtClean="0"/>
            </a:br>
            <a:r>
              <a:rPr lang="hi-IN" dirty="0" smtClean="0"/>
              <a:t>  </a:t>
            </a:r>
            <a:br>
              <a:rPr lang="hi-IN" dirty="0" smtClean="0"/>
            </a:br>
            <a:r>
              <a:rPr lang="hi-IN" dirty="0" smtClean="0"/>
              <a:t> </a:t>
            </a:r>
            <a:br>
              <a:rPr lang="hi-IN" dirty="0" smtClean="0"/>
            </a:br>
            <a:r>
              <a:rPr lang="hi-IN" dirty="0" smtClean="0"/>
              <a:t/>
            </a:r>
            <a:br>
              <a:rPr lang="hi-IN" dirty="0" smtClean="0"/>
            </a:br>
            <a:r>
              <a:rPr lang="hi-IN" dirty="0" smtClean="0"/>
              <a:t/>
            </a:r>
            <a:br>
              <a:rPr lang="hi-IN" dirty="0" smtClean="0"/>
            </a:br>
            <a:r>
              <a:rPr lang="hi-IN" dirty="0" smtClean="0"/>
              <a:t/>
            </a:r>
            <a:br>
              <a:rPr lang="hi-IN" dirty="0" smtClean="0"/>
            </a:br>
            <a:r>
              <a:rPr lang="hi-IN" dirty="0" smtClean="0"/>
              <a:t/>
            </a:r>
            <a:br>
              <a:rPr lang="hi-IN" dirty="0" smtClean="0"/>
            </a:br>
            <a:r>
              <a:rPr lang="hi-IN" dirty="0" smtClean="0"/>
              <a:t/>
            </a:r>
            <a:br>
              <a:rPr lang="hi-IN" dirty="0" smtClean="0"/>
            </a:br>
            <a:r>
              <a:rPr lang="hi-IN" dirty="0" smtClean="0"/>
              <a:t> </a:t>
            </a:r>
            <a:br>
              <a:rPr lang="hi-IN" dirty="0" smtClean="0"/>
            </a:br>
            <a:r>
              <a:rPr lang="hi-IN" dirty="0" smtClean="0"/>
              <a:t/>
            </a:r>
            <a:br>
              <a:rPr lang="hi-IN" dirty="0" smtClean="0"/>
            </a:br>
            <a:r>
              <a:rPr lang="hi-IN" dirty="0" smtClean="0"/>
              <a:t/>
            </a:r>
            <a:br>
              <a:rPr lang="hi-IN" dirty="0" smtClean="0"/>
            </a:br>
            <a:r>
              <a:rPr lang="hi-IN" dirty="0" smtClean="0"/>
              <a:t/>
            </a:r>
            <a:br>
              <a:rPr lang="hi-IN" dirty="0" smtClean="0"/>
            </a:br>
            <a:r>
              <a:rPr lang="hi-IN" dirty="0" smtClean="0"/>
              <a:t/>
            </a:r>
            <a:br>
              <a:rPr lang="hi-IN" dirty="0" smtClean="0"/>
            </a:br>
            <a:endParaRPr lang="en-US" dirty="0"/>
          </a:p>
        </p:txBody>
      </p:sp>
      <p:sp>
        <p:nvSpPr>
          <p:cNvPr id="3" name="Subtitle 2"/>
          <p:cNvSpPr>
            <a:spLocks noGrp="1"/>
          </p:cNvSpPr>
          <p:nvPr>
            <p:ph type="subTitle" idx="1"/>
          </p:nvPr>
        </p:nvSpPr>
        <p:spPr/>
        <p:txBody>
          <a:bodyPr/>
          <a:lstStyle/>
          <a:p>
            <a:endParaRPr lang="en-US" dirty="0" smtClean="0"/>
          </a:p>
          <a:p>
            <a:endParaRPr lang="en-US" dirty="0" smtClean="0"/>
          </a:p>
        </p:txBody>
      </p:sp>
      <p:pic>
        <p:nvPicPr>
          <p:cNvPr id="1028" name="Picture 4" descr="C:\Documents and Settings\HARSHAL\My Documents\Downloads\p6.JPG"/>
          <p:cNvPicPr>
            <a:picLocks noChangeAspect="1" noChangeArrowheads="1"/>
          </p:cNvPicPr>
          <p:nvPr/>
        </p:nvPicPr>
        <p:blipFill>
          <a:blip r:embed="rId2"/>
          <a:srcRect/>
          <a:stretch>
            <a:fillRect/>
          </a:stretch>
        </p:blipFill>
        <p:spPr bwMode="auto">
          <a:xfrm>
            <a:off x="2362201" y="990600"/>
            <a:ext cx="2590800" cy="4748213"/>
          </a:xfrm>
          <a:prstGeom prst="rect">
            <a:avLst/>
          </a:prstGeom>
          <a:noFill/>
        </p:spPr>
      </p:pic>
      <p:pic>
        <p:nvPicPr>
          <p:cNvPr id="1029" name="Picture 5" descr="C:\Documents and Settings\HARSHAL\My Documents\Downloads\p4.JPG"/>
          <p:cNvPicPr>
            <a:picLocks noChangeAspect="1" noChangeArrowheads="1"/>
          </p:cNvPicPr>
          <p:nvPr/>
        </p:nvPicPr>
        <p:blipFill>
          <a:blip r:embed="rId3"/>
          <a:srcRect/>
          <a:stretch>
            <a:fillRect/>
          </a:stretch>
        </p:blipFill>
        <p:spPr bwMode="auto">
          <a:xfrm>
            <a:off x="5410200" y="304800"/>
            <a:ext cx="2514600" cy="1524000"/>
          </a:xfrm>
          <a:prstGeom prst="rect">
            <a:avLst/>
          </a:prstGeom>
          <a:noFill/>
        </p:spPr>
      </p:pic>
      <p:pic>
        <p:nvPicPr>
          <p:cNvPr id="1030" name="Picture 6" descr="C:\Documents and Settings\HARSHAL\My Documents\Downloads\p2.JPG"/>
          <p:cNvPicPr>
            <a:picLocks noChangeAspect="1" noChangeArrowheads="1"/>
          </p:cNvPicPr>
          <p:nvPr/>
        </p:nvPicPr>
        <p:blipFill>
          <a:blip r:embed="rId4"/>
          <a:srcRect/>
          <a:stretch>
            <a:fillRect/>
          </a:stretch>
        </p:blipFill>
        <p:spPr bwMode="auto">
          <a:xfrm>
            <a:off x="5791200" y="2438400"/>
            <a:ext cx="1714500" cy="2514600"/>
          </a:xfrm>
          <a:prstGeom prst="rect">
            <a:avLst/>
          </a:prstGeom>
          <a:noFill/>
        </p:spPr>
      </p:pic>
      <p:pic>
        <p:nvPicPr>
          <p:cNvPr id="1031" name="Picture 7" descr="C:\Documents and Settings\HARSHAL\My Documents\Downloads\p1.JPG"/>
          <p:cNvPicPr>
            <a:picLocks noChangeAspect="1" noChangeArrowheads="1"/>
          </p:cNvPicPr>
          <p:nvPr/>
        </p:nvPicPr>
        <p:blipFill>
          <a:blip r:embed="rId5"/>
          <a:srcRect/>
          <a:stretch>
            <a:fillRect/>
          </a:stretch>
        </p:blipFill>
        <p:spPr bwMode="auto">
          <a:xfrm>
            <a:off x="457200" y="2047875"/>
            <a:ext cx="1905000" cy="2762250"/>
          </a:xfrm>
          <a:prstGeom prst="rect">
            <a:avLst/>
          </a:prstGeom>
          <a:noFill/>
        </p:spPr>
      </p:pic>
      <p:pic>
        <p:nvPicPr>
          <p:cNvPr id="1032" name="Picture 8" descr="C:\Documents and Settings\HARSHAL\My Documents\Downloads\p3.JPG"/>
          <p:cNvPicPr>
            <a:picLocks noChangeAspect="1" noChangeArrowheads="1"/>
          </p:cNvPicPr>
          <p:nvPr/>
        </p:nvPicPr>
        <p:blipFill>
          <a:blip r:embed="rId6"/>
          <a:srcRect/>
          <a:stretch>
            <a:fillRect/>
          </a:stretch>
        </p:blipFill>
        <p:spPr bwMode="auto">
          <a:xfrm>
            <a:off x="7543799" y="1219200"/>
            <a:ext cx="1600201" cy="3095625"/>
          </a:xfrm>
          <a:prstGeom prst="rect">
            <a:avLst/>
          </a:prstGeom>
          <a:noFill/>
        </p:spPr>
      </p:pic>
      <p:sp>
        <p:nvSpPr>
          <p:cNvPr id="9" name="Rectangle 8"/>
          <p:cNvSpPr/>
          <p:nvPr/>
        </p:nvSpPr>
        <p:spPr>
          <a:xfrm>
            <a:off x="304800" y="152400"/>
            <a:ext cx="5282061" cy="523220"/>
          </a:xfrm>
          <a:prstGeom prst="rect">
            <a:avLst/>
          </a:prstGeom>
        </p:spPr>
        <p:txBody>
          <a:bodyPr wrap="square">
            <a:spAutoFit/>
          </a:bodyPr>
          <a:lstStyle/>
          <a:p>
            <a:r>
              <a:rPr lang="hi-IN" sz="2800" dirty="0" smtClean="0">
                <a:solidFill>
                  <a:srgbClr val="C00000"/>
                </a:solidFill>
              </a:rPr>
              <a:t>विविधता में एकता </a:t>
            </a:r>
            <a:endParaRPr lang="en-US" sz="2800" dirty="0">
              <a:solidFill>
                <a:srgbClr val="C00000"/>
              </a:solidFill>
            </a:endParaRPr>
          </a:p>
        </p:txBody>
      </p:sp>
      <p:sp>
        <p:nvSpPr>
          <p:cNvPr id="10" name="Down Arrow 9"/>
          <p:cNvSpPr/>
          <p:nvPr/>
        </p:nvSpPr>
        <p:spPr>
          <a:xfrm>
            <a:off x="5105400" y="0"/>
            <a:ext cx="484632" cy="1359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28600" y="457200"/>
            <a:ext cx="47122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5181600" cy="579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dirty="0" smtClean="0">
                <a:solidFill>
                  <a:srgbClr val="FFC000"/>
                </a:solidFill>
              </a:rPr>
              <a:t>आग का </a:t>
            </a:r>
            <a:r>
              <a:rPr lang="hi-IN" sz="2000" dirty="0" smtClean="0">
                <a:solidFill>
                  <a:srgbClr val="FFC000"/>
                </a:solidFill>
              </a:rPr>
              <a:t>आविष्कार</a:t>
            </a:r>
            <a:r>
              <a:rPr lang="hi-IN" dirty="0" smtClean="0">
                <a:solidFill>
                  <a:srgbClr val="FFC000"/>
                </a:solidFill>
              </a:rPr>
              <a:t> भूख मिटाने के लिए हुआ था तो सूई का तन ढ़कने के लिए हुआ था।जिस व्यक्‍ति ने खुले आकाश के नीचे  रहकर उसे जानने की कोशिश की  वह संस्कृत होगा। उसका आविष्कार संस्कृति।उससे हुआ विकास सभ्यता होगा,जो ऐसे मनीषीयों के कारण प्राप्त हुआ है।</a:t>
            </a:r>
            <a:br>
              <a:rPr lang="hi-IN" dirty="0" smtClean="0">
                <a:solidFill>
                  <a:srgbClr val="FFC000"/>
                </a:solidFill>
              </a:rPr>
            </a:br>
            <a:r>
              <a:rPr lang="hi-IN" dirty="0" smtClean="0">
                <a:solidFill>
                  <a:srgbClr val="FFC000"/>
                </a:solidFill>
              </a:rPr>
              <a:t> संस्कॄत व्यक्‍ति- जिसने नई खोज की हो।</a:t>
            </a:r>
            <a:br>
              <a:rPr lang="hi-IN" dirty="0" smtClean="0">
                <a:solidFill>
                  <a:srgbClr val="FFC000"/>
                </a:solidFill>
              </a:rPr>
            </a:br>
            <a:r>
              <a:rPr lang="hi-IN" dirty="0" smtClean="0">
                <a:solidFill>
                  <a:srgbClr val="FFC000"/>
                </a:solidFill>
              </a:rPr>
              <a:t>  संस्कृति- नई खोज</a:t>
            </a:r>
            <a:br>
              <a:rPr lang="hi-IN" dirty="0" smtClean="0">
                <a:solidFill>
                  <a:srgbClr val="FFC000"/>
                </a:solidFill>
              </a:rPr>
            </a:br>
            <a:r>
              <a:rPr lang="hi-IN" dirty="0" smtClean="0">
                <a:solidFill>
                  <a:srgbClr val="FFC000"/>
                </a:solidFill>
              </a:rPr>
              <a:t>   सभ्यता- संस्कृति का परिणाम।खाने-पीने का ढ़ंग,रहन-सहन,वेशभूषा,आने -जाने के साधन,परस्पर लडने के ढ़ंग ।</a:t>
            </a:r>
            <a:br>
              <a:rPr lang="hi-IN" dirty="0" smtClean="0">
                <a:solidFill>
                  <a:srgbClr val="FFC000"/>
                </a:solidFill>
              </a:rPr>
            </a:br>
            <a:r>
              <a:rPr lang="hi-IN" dirty="0" smtClean="0">
                <a:solidFill>
                  <a:srgbClr val="FFC000"/>
                </a:solidFill>
              </a:rPr>
              <a:t> असभ्यता और असंस्कृति- जहाँ कल्याण भावना नहीं रहती वहाँ असंस्कृति होगी और ये असंस्कृति असभ्यता।</a:t>
            </a:r>
            <a:br>
              <a:rPr lang="hi-IN" dirty="0" smtClean="0">
                <a:solidFill>
                  <a:srgbClr val="FFC000"/>
                </a:solidFill>
              </a:rPr>
            </a:br>
            <a:r>
              <a:rPr lang="hi-IN" dirty="0" smtClean="0">
                <a:solidFill>
                  <a:srgbClr val="FFC000"/>
                </a:solidFill>
              </a:rPr>
              <a:t> मानव संस्कृति एक अविभाज्य वस्तु है।जितना उसमें कल्याण का अंश होगा उतनी वह श्रेष्ठ और स्थायी</a:t>
            </a:r>
            <a:r>
              <a:rPr lang="hi-IN" dirty="0" smtClean="0">
                <a:solidFill>
                  <a:srgbClr val="7030A0"/>
                </a:solidFill>
              </a:rPr>
              <a:t>।</a:t>
            </a:r>
            <a:endParaRPr lang="en-US" dirty="0">
              <a:solidFill>
                <a:srgbClr val="7030A0"/>
              </a:solidFill>
            </a:endParaRPr>
          </a:p>
        </p:txBody>
      </p:sp>
      <p:pic>
        <p:nvPicPr>
          <p:cNvPr id="1026" name="Picture 2" descr="C:\Documents and Settings\HARSHAL\My Documents\Downloads\vesh.jpg"/>
          <p:cNvPicPr>
            <a:picLocks noChangeAspect="1" noChangeArrowheads="1"/>
          </p:cNvPicPr>
          <p:nvPr/>
        </p:nvPicPr>
        <p:blipFill>
          <a:blip r:embed="rId2"/>
          <a:srcRect/>
          <a:stretch>
            <a:fillRect/>
          </a:stretch>
        </p:blipFill>
        <p:spPr bwMode="auto">
          <a:xfrm>
            <a:off x="5638800" y="152400"/>
            <a:ext cx="3505200" cy="6705600"/>
          </a:xfrm>
          <a:prstGeom prst="rect">
            <a:avLst/>
          </a:prstGeom>
          <a:noFill/>
        </p:spPr>
      </p:pic>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905000"/>
            <a:ext cx="4572000" cy="4801314"/>
          </a:xfrm>
          <a:prstGeom prst="rect">
            <a:avLst/>
          </a:prstGeom>
        </p:spPr>
        <p:txBody>
          <a:bodyPr wrap="square">
            <a:spAutoFit/>
          </a:bodyPr>
          <a:lstStyle/>
          <a:p>
            <a:endParaRPr lang="en-US" dirty="0" smtClean="0"/>
          </a:p>
          <a:p>
            <a:r>
              <a:rPr lang="hi-IN" sz="2400" dirty="0" smtClean="0">
                <a:solidFill>
                  <a:srgbClr val="C00000"/>
                </a:solidFill>
              </a:rPr>
              <a:t>मूल्यांकन  प्रश्‍न-</a:t>
            </a:r>
            <a:r>
              <a:rPr lang="hi-IN" sz="2400" dirty="0" smtClean="0">
                <a:solidFill>
                  <a:srgbClr val="0070C0"/>
                </a:solidFill>
              </a:rPr>
              <a:t/>
            </a:r>
            <a:br>
              <a:rPr lang="hi-IN" sz="2400" dirty="0" smtClean="0">
                <a:solidFill>
                  <a:srgbClr val="0070C0"/>
                </a:solidFill>
              </a:rPr>
            </a:br>
            <a:r>
              <a:rPr lang="hi-IN" sz="2400" dirty="0" smtClean="0">
                <a:solidFill>
                  <a:srgbClr val="FF0000"/>
                </a:solidFill>
              </a:rPr>
              <a:t>अर्थ बताइए-</a:t>
            </a:r>
            <a:r>
              <a:rPr lang="hi-IN" sz="2400" dirty="0" smtClean="0">
                <a:solidFill>
                  <a:srgbClr val="0070C0"/>
                </a:solidFill>
              </a:rPr>
              <a:t/>
            </a:r>
            <a:br>
              <a:rPr lang="hi-IN" sz="2400" dirty="0" smtClean="0">
                <a:solidFill>
                  <a:srgbClr val="0070C0"/>
                </a:solidFill>
              </a:rPr>
            </a:br>
            <a:r>
              <a:rPr lang="hi-IN" sz="2400" dirty="0" smtClean="0">
                <a:solidFill>
                  <a:srgbClr val="0070C0"/>
                </a:solidFill>
              </a:rPr>
              <a:t>  आध्यात्मिक,   परिष्कृत, मनीषी , निठल्ला,ज्वाला, आविष्कर्ता।</a:t>
            </a:r>
            <a:br>
              <a:rPr lang="hi-IN" sz="2400" dirty="0" smtClean="0">
                <a:solidFill>
                  <a:srgbClr val="0070C0"/>
                </a:solidFill>
              </a:rPr>
            </a:br>
            <a:r>
              <a:rPr lang="hi-IN" sz="2400" dirty="0" smtClean="0">
                <a:solidFill>
                  <a:srgbClr val="00B050"/>
                </a:solidFill>
              </a:rPr>
              <a:t>प्रत्यय अलग कीजिए-  </a:t>
            </a:r>
            <a:r>
              <a:rPr lang="hi-IN" sz="2400" dirty="0" smtClean="0">
                <a:solidFill>
                  <a:srgbClr val="0070C0"/>
                </a:solidFill>
              </a:rPr>
              <a:t>संस्कृति , सभ्यता  ,वास्तविक ,मनीषी</a:t>
            </a:r>
            <a:br>
              <a:rPr lang="hi-IN" sz="2400" dirty="0" smtClean="0">
                <a:solidFill>
                  <a:srgbClr val="0070C0"/>
                </a:solidFill>
              </a:rPr>
            </a:br>
            <a:r>
              <a:rPr lang="hi-IN" sz="2400" dirty="0" smtClean="0">
                <a:solidFill>
                  <a:srgbClr val="FF0000"/>
                </a:solidFill>
              </a:rPr>
              <a:t>समासिक पदों का विग्रह करके नाम बताइए-</a:t>
            </a:r>
            <a:r>
              <a:rPr lang="hi-IN" sz="2400" dirty="0" smtClean="0">
                <a:solidFill>
                  <a:srgbClr val="0070C0"/>
                </a:solidFill>
              </a:rPr>
              <a:t/>
            </a:r>
            <a:br>
              <a:rPr lang="hi-IN" sz="2400" dirty="0" smtClean="0">
                <a:solidFill>
                  <a:srgbClr val="0070C0"/>
                </a:solidFill>
              </a:rPr>
            </a:br>
            <a:r>
              <a:rPr lang="hi-IN" sz="2400" dirty="0" smtClean="0">
                <a:solidFill>
                  <a:srgbClr val="0070C0"/>
                </a:solidFill>
              </a:rPr>
              <a:t>*गलत-सलत,</a:t>
            </a:r>
            <a:r>
              <a:rPr lang="en-US" sz="2400" dirty="0" smtClean="0">
                <a:solidFill>
                  <a:srgbClr val="0070C0"/>
                </a:solidFill>
              </a:rPr>
              <a:t> </a:t>
            </a:r>
            <a:r>
              <a:rPr lang="hi-IN" sz="2400" dirty="0" smtClean="0">
                <a:solidFill>
                  <a:srgbClr val="0070C0"/>
                </a:solidFill>
              </a:rPr>
              <a:t>आत्मविनाश,</a:t>
            </a:r>
            <a:r>
              <a:rPr lang="en-US" sz="2400" dirty="0" smtClean="0">
                <a:solidFill>
                  <a:srgbClr val="0070C0"/>
                </a:solidFill>
              </a:rPr>
              <a:t> </a:t>
            </a:r>
            <a:r>
              <a:rPr lang="hi-IN" sz="2400" dirty="0" smtClean="0">
                <a:solidFill>
                  <a:srgbClr val="0070C0"/>
                </a:solidFill>
              </a:rPr>
              <a:t>पदद्लित ,महामानव,हिन्दू-मुस्लिम,यथोचित, सप्तर्षि, सुलोचना।</a:t>
            </a:r>
            <a:br>
              <a:rPr lang="hi-IN" sz="2400" dirty="0" smtClean="0">
                <a:solidFill>
                  <a:srgbClr val="0070C0"/>
                </a:solidFill>
              </a:rPr>
            </a:br>
            <a:endParaRPr lang="en-US" sz="2400" dirty="0">
              <a:solidFill>
                <a:srgbClr val="0070C0"/>
              </a:solidFill>
            </a:endParaRPr>
          </a:p>
        </p:txBody>
      </p:sp>
      <p:pic>
        <p:nvPicPr>
          <p:cNvPr id="2050" name="Picture 2" descr="C:\Documents and Settings\HARSHAL\My Documents\Downloads\p9.GIF"/>
          <p:cNvPicPr>
            <a:picLocks noChangeAspect="1" noChangeArrowheads="1" noCrop="1"/>
          </p:cNvPicPr>
          <p:nvPr/>
        </p:nvPicPr>
        <p:blipFill>
          <a:blip r:embed="rId2"/>
          <a:srcRect/>
          <a:stretch>
            <a:fillRect/>
          </a:stretch>
        </p:blipFill>
        <p:spPr bwMode="auto">
          <a:xfrm>
            <a:off x="762000" y="381000"/>
            <a:ext cx="4267200" cy="1524000"/>
          </a:xfrm>
          <a:prstGeom prst="rect">
            <a:avLst/>
          </a:prstGeom>
          <a:noFill/>
        </p:spPr>
      </p:pic>
    </p:spTree>
  </p:cSld>
  <p:clrMapOvr>
    <a:masterClrMapping/>
  </p:clrMapOvr>
  <p:transition>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828800"/>
            <a:ext cx="4572000" cy="4154984"/>
          </a:xfrm>
          <a:prstGeom prst="rect">
            <a:avLst/>
          </a:prstGeom>
        </p:spPr>
        <p:txBody>
          <a:bodyPr>
            <a:spAutoFit/>
          </a:bodyPr>
          <a:lstStyle/>
          <a:p>
            <a:r>
              <a:rPr lang="hi-IN" sz="2400" dirty="0" smtClean="0">
                <a:solidFill>
                  <a:srgbClr val="7030A0"/>
                </a:solidFill>
              </a:rPr>
              <a:t>उत्तर दीजिए-</a:t>
            </a:r>
            <a:r>
              <a:rPr lang="hi-IN" dirty="0" smtClean="0"/>
              <a:t/>
            </a:r>
            <a:br>
              <a:rPr lang="hi-IN" dirty="0" smtClean="0"/>
            </a:br>
            <a:r>
              <a:rPr lang="hi-IN" sz="2400" dirty="0" smtClean="0"/>
              <a:t>१)संस्कृति किसे कहते हैं?</a:t>
            </a:r>
            <a:br>
              <a:rPr lang="hi-IN" sz="2400" dirty="0" smtClean="0"/>
            </a:br>
            <a:r>
              <a:rPr lang="hi-IN" sz="2400" dirty="0" smtClean="0"/>
              <a:t>२)संस्कृति के परिणाम को क्या कहते हैं?</a:t>
            </a:r>
            <a:br>
              <a:rPr lang="hi-IN" sz="2400" dirty="0" smtClean="0"/>
            </a:br>
            <a:r>
              <a:rPr lang="hi-IN" sz="2400" dirty="0" smtClean="0"/>
              <a:t>३)सूई-धागे का आविष्कार क्यों हुआ?</a:t>
            </a:r>
            <a:br>
              <a:rPr lang="hi-IN" sz="2400" dirty="0" smtClean="0"/>
            </a:br>
            <a:r>
              <a:rPr lang="hi-IN" sz="2400" dirty="0" smtClean="0"/>
              <a:t>४)"भौतिक सभ्यता" में विशेषण शब्द कौन सा है?</a:t>
            </a:r>
            <a:br>
              <a:rPr lang="hi-IN" sz="2400" dirty="0" smtClean="0"/>
            </a:br>
            <a:r>
              <a:rPr lang="hi-IN" sz="2400" dirty="0" smtClean="0"/>
              <a:t>५)"उपयोग"  शब्द में  कौन सा उपसर्ग है?</a:t>
            </a:r>
            <a:br>
              <a:rPr lang="hi-IN" sz="2400" dirty="0" smtClean="0"/>
            </a:br>
            <a:endParaRPr lang="en-US" sz="2400" dirty="0"/>
          </a:p>
        </p:txBody>
      </p:sp>
      <p:pic>
        <p:nvPicPr>
          <p:cNvPr id="9218" name="Picture 2" descr="C:\Documents and Settings\HARSHAL\My Documents\Downloads\lr3.JPG"/>
          <p:cNvPicPr>
            <a:picLocks noChangeAspect="1" noChangeArrowheads="1"/>
          </p:cNvPicPr>
          <p:nvPr/>
        </p:nvPicPr>
        <p:blipFill>
          <a:blip r:embed="rId2"/>
          <a:srcRect/>
          <a:stretch>
            <a:fillRect/>
          </a:stretch>
        </p:blipFill>
        <p:spPr bwMode="auto">
          <a:xfrm>
            <a:off x="990600" y="1600200"/>
            <a:ext cx="914400" cy="3352800"/>
          </a:xfrm>
          <a:prstGeom prst="rect">
            <a:avLst/>
          </a:prstGeom>
          <a:noFill/>
        </p:spPr>
      </p:pic>
      <p:pic>
        <p:nvPicPr>
          <p:cNvPr id="9219" name="Picture 3" descr="C:\Documents and Settings\HARSHAL\My Documents\Downloads\lr1.GIF"/>
          <p:cNvPicPr>
            <a:picLocks noChangeAspect="1" noChangeArrowheads="1" noCrop="1"/>
          </p:cNvPicPr>
          <p:nvPr/>
        </p:nvPicPr>
        <p:blipFill>
          <a:blip r:embed="rId3"/>
          <a:srcRect/>
          <a:stretch>
            <a:fillRect/>
          </a:stretch>
        </p:blipFill>
        <p:spPr bwMode="auto">
          <a:xfrm>
            <a:off x="6705600" y="1905000"/>
            <a:ext cx="2057400" cy="3886200"/>
          </a:xfrm>
          <a:prstGeom prst="rect">
            <a:avLst/>
          </a:prstGeom>
          <a:noFill/>
        </p:spPr>
      </p:pic>
      <p:sp>
        <p:nvSpPr>
          <p:cNvPr id="5" name="Left Brace 4"/>
          <p:cNvSpPr/>
          <p:nvPr/>
        </p:nvSpPr>
        <p:spPr>
          <a:xfrm>
            <a:off x="1219200" y="685800"/>
            <a:ext cx="2133600"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371600"/>
            <a:ext cx="4572000" cy="5109091"/>
          </a:xfrm>
          <a:prstGeom prst="rect">
            <a:avLst/>
          </a:prstGeom>
        </p:spPr>
        <p:txBody>
          <a:bodyPr>
            <a:spAutoFit/>
          </a:bodyPr>
          <a:lstStyle/>
          <a:p>
            <a:r>
              <a:rPr lang="hi-IN" dirty="0" smtClean="0"/>
              <a:t/>
            </a:r>
            <a:br>
              <a:rPr lang="hi-IN" dirty="0" smtClean="0"/>
            </a:br>
            <a:r>
              <a:rPr lang="hi-IN" sz="2800" dirty="0" smtClean="0">
                <a:solidFill>
                  <a:srgbClr val="C00000"/>
                </a:solidFill>
              </a:rPr>
              <a:t>लघुत्तरीय प्रश्‍न-?</a:t>
            </a:r>
            <a:endParaRPr lang="en-US" sz="2000" dirty="0" smtClean="0">
              <a:solidFill>
                <a:srgbClr val="0070C0"/>
              </a:solidFill>
            </a:endParaRPr>
          </a:p>
          <a:p>
            <a:r>
              <a:rPr lang="hi-IN" sz="2000" dirty="0" smtClean="0">
                <a:solidFill>
                  <a:srgbClr val="0070C0"/>
                </a:solidFill>
              </a:rPr>
              <a:t>*वास्तविक मे संस्कृत व्यक्‍ति किसे कहा </a:t>
            </a:r>
            <a:r>
              <a:rPr lang="en-US" sz="2000" dirty="0" smtClean="0">
                <a:solidFill>
                  <a:srgbClr val="0070C0"/>
                </a:solidFill>
              </a:rPr>
              <a:t>     </a:t>
            </a:r>
            <a:r>
              <a:rPr lang="hi-IN" sz="2000" dirty="0" smtClean="0">
                <a:solidFill>
                  <a:srgbClr val="0070C0"/>
                </a:solidFill>
              </a:rPr>
              <a:t>जा सकता है?</a:t>
            </a:r>
            <a:br>
              <a:rPr lang="hi-IN" sz="2000" dirty="0" smtClean="0">
                <a:solidFill>
                  <a:srgbClr val="0070C0"/>
                </a:solidFill>
              </a:rPr>
            </a:br>
            <a:r>
              <a:rPr lang="hi-IN" sz="2000" dirty="0" smtClean="0">
                <a:solidFill>
                  <a:srgbClr val="0070C0"/>
                </a:solidFill>
              </a:rPr>
              <a:t> *आग की खोज के पीछे की प्रेरणा क्या रही होगी?</a:t>
            </a:r>
            <a:br>
              <a:rPr lang="hi-IN" sz="2000" dirty="0" smtClean="0">
                <a:solidFill>
                  <a:srgbClr val="0070C0"/>
                </a:solidFill>
              </a:rPr>
            </a:br>
            <a:r>
              <a:rPr lang="hi-IN" sz="2000" dirty="0" smtClean="0">
                <a:solidFill>
                  <a:srgbClr val="0070C0"/>
                </a:solidFill>
              </a:rPr>
              <a:t> *लेखक ने अपनी दृष्टि  से सभ्यता और संस्कृति की एक परिभाषा दी है।आप सभ्यता और संस्कृति के बारे में क्या सोचते हैं?</a:t>
            </a:r>
            <a:endParaRPr lang="en-US" sz="2000" dirty="0" smtClean="0">
              <a:solidFill>
                <a:srgbClr val="0070C0"/>
              </a:solidFill>
            </a:endParaRPr>
          </a:p>
          <a:p>
            <a:r>
              <a:rPr lang="hi-IN" sz="2000" dirty="0" smtClean="0">
                <a:solidFill>
                  <a:srgbClr val="0070C0"/>
                </a:solidFill>
              </a:rPr>
              <a:t> * न्यूटन को संस्कृत मानव कहने के पीछे कौन से यर्क दिए गए है?</a:t>
            </a:r>
            <a:br>
              <a:rPr lang="hi-IN" sz="2000" dirty="0" smtClean="0">
                <a:solidFill>
                  <a:srgbClr val="0070C0"/>
                </a:solidFill>
              </a:rPr>
            </a:br>
            <a:r>
              <a:rPr lang="hi-IN" sz="2000" dirty="0" smtClean="0">
                <a:solidFill>
                  <a:srgbClr val="0070C0"/>
                </a:solidFill>
              </a:rPr>
              <a:t>*असंस्कृति और असभ्यता  किसे कहेंगे?</a:t>
            </a:r>
            <a:br>
              <a:rPr lang="hi-IN" sz="2000" dirty="0" smtClean="0">
                <a:solidFill>
                  <a:srgbClr val="0070C0"/>
                </a:solidFill>
              </a:rPr>
            </a:br>
            <a:r>
              <a:rPr lang="hi-IN" sz="2000" dirty="0" smtClean="0">
                <a:solidFill>
                  <a:srgbClr val="0070C0"/>
                </a:solidFill>
              </a:rPr>
              <a:t>*न्यूटन और आज के भौतिक विज्ञान के छात्रों में क्या अंतर है?</a:t>
            </a:r>
            <a:br>
              <a:rPr lang="hi-IN" sz="2000" dirty="0" smtClean="0">
                <a:solidFill>
                  <a:srgbClr val="0070C0"/>
                </a:solidFill>
              </a:rPr>
            </a:br>
            <a:endParaRPr lang="en-US" sz="2000" dirty="0">
              <a:solidFill>
                <a:srgbClr val="0070C0"/>
              </a:solidFill>
            </a:endParaRPr>
          </a:p>
        </p:txBody>
      </p:sp>
      <p:pic>
        <p:nvPicPr>
          <p:cNvPr id="10242" name="Picture 2" descr="C:\Documents and Settings\HARSHAL\My Documents\Downloads\pic6.JPG"/>
          <p:cNvPicPr>
            <a:picLocks noChangeAspect="1" noChangeArrowheads="1"/>
          </p:cNvPicPr>
          <p:nvPr/>
        </p:nvPicPr>
        <p:blipFill>
          <a:blip r:embed="rId2"/>
          <a:srcRect/>
          <a:stretch>
            <a:fillRect/>
          </a:stretch>
        </p:blipFill>
        <p:spPr bwMode="auto">
          <a:xfrm flipV="1">
            <a:off x="5562600" y="228598"/>
            <a:ext cx="2819400" cy="6629401"/>
          </a:xfrm>
          <a:prstGeom prst="rect">
            <a:avLst/>
          </a:prstGeom>
          <a:noFill/>
        </p:spPr>
      </p:pic>
      <p:pic>
        <p:nvPicPr>
          <p:cNvPr id="10243" name="Picture 3" descr="C:\Documents and Settings\HARSHAL\My Documents\Downloads\pic12.GIF"/>
          <p:cNvPicPr>
            <a:picLocks noChangeAspect="1" noChangeArrowheads="1" noCrop="1"/>
          </p:cNvPicPr>
          <p:nvPr/>
        </p:nvPicPr>
        <p:blipFill>
          <a:blip r:embed="rId3"/>
          <a:srcRect/>
          <a:stretch>
            <a:fillRect/>
          </a:stretch>
        </p:blipFill>
        <p:spPr bwMode="auto">
          <a:xfrm>
            <a:off x="838200" y="-609600"/>
            <a:ext cx="3095625" cy="3095625"/>
          </a:xfrm>
          <a:prstGeom prst="rect">
            <a:avLst/>
          </a:prstGeom>
          <a:noFill/>
        </p:spPr>
      </p:pic>
    </p:spTree>
  </p:cSld>
  <p:clrMapOvr>
    <a:masterClrMapping/>
  </p:clrMapOvr>
  <p:transition>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720840"/>
            <a:ext cx="4572000" cy="4893647"/>
          </a:xfrm>
          <a:prstGeom prst="rect">
            <a:avLst/>
          </a:prstGeom>
        </p:spPr>
        <p:txBody>
          <a:bodyPr>
            <a:spAutoFit/>
          </a:bodyPr>
          <a:lstStyle/>
          <a:p>
            <a:endParaRPr lang="en-US" dirty="0" smtClean="0"/>
          </a:p>
          <a:p>
            <a:endParaRPr lang="en-US" dirty="0" smtClean="0"/>
          </a:p>
          <a:p>
            <a:endParaRPr lang="en-US" dirty="0" smtClean="0"/>
          </a:p>
          <a:p>
            <a:endParaRPr lang="en-US" dirty="0" smtClean="0"/>
          </a:p>
          <a:p>
            <a:r>
              <a:rPr lang="hi-IN" sz="2000" dirty="0" smtClean="0">
                <a:solidFill>
                  <a:srgbClr val="7030A0"/>
                </a:solidFill>
              </a:rPr>
              <a:t>फारमेटिव असेसमेंट</a:t>
            </a:r>
            <a:br>
              <a:rPr lang="hi-IN" sz="2000" dirty="0" smtClean="0">
                <a:solidFill>
                  <a:srgbClr val="7030A0"/>
                </a:solidFill>
              </a:rPr>
            </a:br>
            <a:r>
              <a:rPr lang="hi-IN" sz="2000" dirty="0" smtClean="0">
                <a:solidFill>
                  <a:srgbClr val="7030A0"/>
                </a:solidFill>
              </a:rPr>
              <a:t>*क्रिया-कलाप:</a:t>
            </a:r>
            <a:br>
              <a:rPr lang="hi-IN" sz="2000" dirty="0" smtClean="0">
                <a:solidFill>
                  <a:srgbClr val="7030A0"/>
                </a:solidFill>
              </a:rPr>
            </a:br>
            <a:r>
              <a:rPr lang="hi-IN" sz="2000" dirty="0" smtClean="0">
                <a:solidFill>
                  <a:srgbClr val="7030A0"/>
                </a:solidFill>
              </a:rPr>
              <a:t>*विषय:सभ्यता और संस्कृति\ आग व सूई-धागे का आविष्कार।</a:t>
            </a:r>
            <a:br>
              <a:rPr lang="hi-IN" sz="2000" dirty="0" smtClean="0">
                <a:solidFill>
                  <a:srgbClr val="7030A0"/>
                </a:solidFill>
              </a:rPr>
            </a:br>
            <a:r>
              <a:rPr lang="hi-IN" sz="2000" dirty="0" smtClean="0">
                <a:solidFill>
                  <a:srgbClr val="7030A0"/>
                </a:solidFill>
              </a:rPr>
              <a:t>निर्धारित समय:२५-३०मिनट</a:t>
            </a:r>
            <a:br>
              <a:rPr lang="hi-IN" sz="2000" dirty="0" smtClean="0">
                <a:solidFill>
                  <a:srgbClr val="7030A0"/>
                </a:solidFill>
              </a:rPr>
            </a:br>
            <a:r>
              <a:rPr lang="hi-IN" sz="2000" dirty="0" smtClean="0">
                <a:solidFill>
                  <a:srgbClr val="7030A0"/>
                </a:solidFill>
              </a:rPr>
              <a:t>उद्‍देश्य: छात्रों मेंआत्मिक जागरुकता जगाना और सभ्यता और संस्कृति के विकास की जानकारी कराना।</a:t>
            </a:r>
            <a:br>
              <a:rPr lang="hi-IN" sz="2000" dirty="0" smtClean="0">
                <a:solidFill>
                  <a:srgbClr val="7030A0"/>
                </a:solidFill>
              </a:rPr>
            </a:br>
            <a:r>
              <a:rPr lang="hi-IN" sz="2000" dirty="0" smtClean="0">
                <a:solidFill>
                  <a:srgbClr val="7030A0"/>
                </a:solidFill>
              </a:rPr>
              <a:t>प्रकार:समूह \ व्यक्‍तिक</a:t>
            </a:r>
            <a:br>
              <a:rPr lang="hi-IN" sz="2000" dirty="0" smtClean="0">
                <a:solidFill>
                  <a:srgbClr val="7030A0"/>
                </a:solidFill>
              </a:rPr>
            </a:br>
            <a:r>
              <a:rPr lang="hi-IN" sz="2000" dirty="0" smtClean="0">
                <a:solidFill>
                  <a:srgbClr val="7030A0"/>
                </a:solidFill>
              </a:rPr>
              <a:t>*कौशल-विकास : जागरुकता,आत्मचिन्तन,सभ्य मानव,मानवीय गुणोंक विकास।</a:t>
            </a:r>
            <a:endParaRPr lang="en-US" sz="2000" dirty="0">
              <a:solidFill>
                <a:srgbClr val="7030A0"/>
              </a:solidFill>
            </a:endParaRPr>
          </a:p>
        </p:txBody>
      </p:sp>
      <p:pic>
        <p:nvPicPr>
          <p:cNvPr id="11266" name="Picture 2" descr="C:\Documents and Settings\HARSHAL\My Documents\Downloads\varanasi-banaras-kashi-holy-dip-in-ganga-uttar-pradesh-india-01.jpg"/>
          <p:cNvPicPr>
            <a:picLocks noChangeAspect="1" noChangeArrowheads="1"/>
          </p:cNvPicPr>
          <p:nvPr/>
        </p:nvPicPr>
        <p:blipFill>
          <a:blip r:embed="rId2"/>
          <a:srcRect/>
          <a:stretch>
            <a:fillRect/>
          </a:stretch>
        </p:blipFill>
        <p:spPr bwMode="auto">
          <a:xfrm>
            <a:off x="228600" y="304800"/>
            <a:ext cx="8534400" cy="2552700"/>
          </a:xfrm>
          <a:prstGeom prst="rect">
            <a:avLst/>
          </a:prstGeom>
          <a:noFill/>
        </p:spPr>
      </p:pic>
    </p:spTree>
  </p:cSld>
  <p:clrMapOvr>
    <a:masterClrMapping/>
  </p:clrMapOvr>
  <p:transition>
    <p:pull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762000"/>
            <a:ext cx="4572000" cy="5601533"/>
          </a:xfrm>
          <a:prstGeom prst="rect">
            <a:avLst/>
          </a:prstGeom>
        </p:spPr>
        <p:txBody>
          <a:bodyPr>
            <a:spAutoFit/>
          </a:bodyPr>
          <a:lstStyle/>
          <a:p>
            <a:endParaRPr lang="en-US" dirty="0" smtClean="0"/>
          </a:p>
          <a:p>
            <a:endParaRPr lang="en-US" sz="2000" dirty="0" smtClean="0"/>
          </a:p>
          <a:p>
            <a:r>
              <a:rPr lang="hi-IN" sz="2000" dirty="0" smtClean="0">
                <a:solidFill>
                  <a:srgbClr val="C00000"/>
                </a:solidFill>
              </a:rPr>
              <a:t>विधि</a:t>
            </a:r>
            <a:r>
              <a:rPr lang="hi-IN" sz="2000" dirty="0" smtClean="0"/>
              <a:t> : उन खोजों की एक तालिका बनाइए जो जीवनोपयोगी हुए हैं।</a:t>
            </a:r>
            <a:br>
              <a:rPr lang="hi-IN" sz="2000" dirty="0" smtClean="0"/>
            </a:br>
            <a:endParaRPr lang="en-US" sz="2000" dirty="0" smtClean="0"/>
          </a:p>
          <a:p>
            <a:r>
              <a:rPr lang="hi-IN" sz="2000" dirty="0" smtClean="0"/>
              <a:t>*आग का आविष्कार कब और क्यों हुआ?</a:t>
            </a:r>
            <a:br>
              <a:rPr lang="hi-IN" sz="2000" dirty="0" smtClean="0"/>
            </a:br>
            <a:endParaRPr lang="en-US" sz="2000" dirty="0" smtClean="0"/>
          </a:p>
          <a:p>
            <a:r>
              <a:rPr lang="hi-IN" sz="2000" dirty="0" smtClean="0"/>
              <a:t>*मानव जीवन में इसके उपयोग क्या हैं?</a:t>
            </a:r>
            <a:br>
              <a:rPr lang="hi-IN" sz="2000" dirty="0" smtClean="0"/>
            </a:br>
            <a:r>
              <a:rPr lang="hi-IN" sz="2000" dirty="0" smtClean="0"/>
              <a:t/>
            </a:r>
            <a:br>
              <a:rPr lang="hi-IN" sz="2000" dirty="0" smtClean="0"/>
            </a:br>
            <a:r>
              <a:rPr lang="hi-IN" sz="2000" dirty="0" smtClean="0"/>
              <a:t>*यदि आग का आविष्कार ना हुआ होता तो मानव की क्या स्थिति होती?</a:t>
            </a:r>
            <a:br>
              <a:rPr lang="hi-IN" sz="2000" dirty="0" smtClean="0"/>
            </a:br>
            <a:r>
              <a:rPr lang="hi-IN" sz="2000" dirty="0" smtClean="0"/>
              <a:t>आग से पहले मानव कैसे भोजन खाता था?</a:t>
            </a:r>
            <a:br>
              <a:rPr lang="hi-IN" sz="2000" dirty="0" smtClean="0"/>
            </a:br>
            <a:r>
              <a:rPr lang="hi-IN" sz="2000" dirty="0" smtClean="0"/>
              <a:t>*सूई-धागे का आविष्कार क्यों हुआ होगा?</a:t>
            </a:r>
            <a:br>
              <a:rPr lang="hi-IN" sz="2000" dirty="0" smtClean="0"/>
            </a:br>
            <a:endParaRPr lang="en-US" sz="2000" dirty="0" smtClean="0"/>
          </a:p>
          <a:p>
            <a:r>
              <a:rPr lang="hi-IN" sz="2000" dirty="0" smtClean="0"/>
              <a:t>*यदि सूई-धागे क आविष्कार नहीं हुआ होता तो  हमारी क्या स्थिति होती?</a:t>
            </a:r>
            <a:br>
              <a:rPr lang="hi-IN" sz="2000" dirty="0" smtClean="0"/>
            </a:br>
            <a:endParaRPr lang="en-US" sz="2000" dirty="0"/>
          </a:p>
        </p:txBody>
      </p:sp>
      <p:pic>
        <p:nvPicPr>
          <p:cNvPr id="12290" name="Picture 2" descr="C:\Documents and Settings\HARSHAL\My Documents\Downloads\p9.GIF"/>
          <p:cNvPicPr>
            <a:picLocks noChangeAspect="1" noChangeArrowheads="1" noCrop="1"/>
          </p:cNvPicPr>
          <p:nvPr/>
        </p:nvPicPr>
        <p:blipFill>
          <a:blip r:embed="rId2"/>
          <a:srcRect/>
          <a:stretch>
            <a:fillRect/>
          </a:stretch>
        </p:blipFill>
        <p:spPr bwMode="auto">
          <a:xfrm>
            <a:off x="0" y="1676400"/>
            <a:ext cx="1905000" cy="3886200"/>
          </a:xfrm>
          <a:prstGeom prst="rect">
            <a:avLst/>
          </a:prstGeom>
          <a:noFill/>
        </p:spPr>
      </p:pic>
      <p:pic>
        <p:nvPicPr>
          <p:cNvPr id="12291" name="Picture 3" descr="C:\Documents and Settings\HARSHAL\My Documents\Downloads\MR900336660.GIF"/>
          <p:cNvPicPr>
            <a:picLocks noChangeAspect="1" noChangeArrowheads="1" noCrop="1"/>
          </p:cNvPicPr>
          <p:nvPr/>
        </p:nvPicPr>
        <p:blipFill>
          <a:blip r:embed="rId3"/>
          <a:srcRect/>
          <a:stretch>
            <a:fillRect/>
          </a:stretch>
        </p:blipFill>
        <p:spPr bwMode="auto">
          <a:xfrm>
            <a:off x="6934200" y="1676400"/>
            <a:ext cx="2057400" cy="2819400"/>
          </a:xfrm>
          <a:prstGeom prst="rect">
            <a:avLst/>
          </a:prstGeom>
          <a:noFill/>
        </p:spPr>
      </p:pic>
    </p:spTree>
  </p:cSld>
  <p:clrMapOvr>
    <a:masterClrMapping/>
  </p:clrMapOvr>
  <p:transition>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74838"/>
            <a:ext cx="4572000" cy="461665"/>
          </a:xfrm>
          <a:prstGeom prst="rect">
            <a:avLst/>
          </a:prstGeom>
        </p:spPr>
        <p:txBody>
          <a:bodyPr>
            <a:spAutoFit/>
          </a:bodyPr>
          <a:lstStyle/>
          <a:p>
            <a:r>
              <a:rPr lang="hi-IN" sz="2400" dirty="0" smtClean="0">
                <a:solidFill>
                  <a:srgbClr val="7030A0"/>
                </a:solidFill>
              </a:rPr>
              <a:t> </a:t>
            </a:r>
            <a:endParaRPr lang="en-US" sz="2400" dirty="0">
              <a:solidFill>
                <a:srgbClr val="7030A0"/>
              </a:solidFill>
            </a:endParaRPr>
          </a:p>
        </p:txBody>
      </p:sp>
      <p:sp>
        <p:nvSpPr>
          <p:cNvPr id="3" name="Oval 2"/>
          <p:cNvSpPr/>
          <p:nvPr/>
        </p:nvSpPr>
        <p:spPr>
          <a:xfrm flipH="1">
            <a:off x="914399" y="381000"/>
            <a:ext cx="7391400" cy="594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sz="2400" dirty="0" smtClean="0">
                <a:solidFill>
                  <a:srgbClr val="7030A0"/>
                </a:solidFill>
              </a:rPr>
              <a:t>*इस क्षेत्र में आज क्या परिवर्तन आ गए हैं?</a:t>
            </a:r>
            <a:br>
              <a:rPr lang="hi-IN" sz="2400" dirty="0" smtClean="0">
                <a:solidFill>
                  <a:srgbClr val="7030A0"/>
                </a:solidFill>
              </a:rPr>
            </a:br>
            <a:r>
              <a:rPr lang="hi-IN" sz="2400" dirty="0" smtClean="0">
                <a:solidFill>
                  <a:srgbClr val="7030A0"/>
                </a:solidFill>
              </a:rPr>
              <a:t>*क्या मानव सभी खोजों का सदुपयोग कर रहा है?</a:t>
            </a:r>
            <a:br>
              <a:rPr lang="hi-IN" sz="2400" dirty="0" smtClean="0">
                <a:solidFill>
                  <a:srgbClr val="7030A0"/>
                </a:solidFill>
              </a:rPr>
            </a:br>
            <a:r>
              <a:rPr lang="hi-IN" sz="2400" dirty="0" smtClean="0">
                <a:solidFill>
                  <a:srgbClr val="7030A0"/>
                </a:solidFill>
              </a:rPr>
              <a:t>* जब कोई आविष्कर्ता कोई नई चीज़ खोजता है तो उसके पीछे कौन सी भावना छिपी होती है?</a:t>
            </a:r>
            <a:br>
              <a:rPr lang="hi-IN" sz="2400" dirty="0" smtClean="0">
                <a:solidFill>
                  <a:srgbClr val="7030A0"/>
                </a:solidFill>
              </a:rPr>
            </a:br>
            <a:r>
              <a:rPr lang="en-US" sz="2400" dirty="0" smtClean="0">
                <a:solidFill>
                  <a:srgbClr val="7030A0"/>
                </a:solidFill>
              </a:rPr>
              <a:t>*</a:t>
            </a:r>
            <a:r>
              <a:rPr lang="hi-IN" sz="2400" dirty="0" smtClean="0">
                <a:solidFill>
                  <a:srgbClr val="7030A0"/>
                </a:solidFill>
              </a:rPr>
              <a:t> सभी प्रश्‍नों के उत्तर खोजिए।</a:t>
            </a:r>
            <a:br>
              <a:rPr lang="hi-IN" sz="2400" dirty="0" smtClean="0">
                <a:solidFill>
                  <a:srgbClr val="7030A0"/>
                </a:solidFill>
              </a:rPr>
            </a:br>
            <a:endParaRPr lang="en-US" sz="2400" dirty="0">
              <a:solidFill>
                <a:srgbClr val="7030A0"/>
              </a:solidFill>
            </a:endParaRPr>
          </a:p>
        </p:txBody>
      </p:sp>
    </p:spTree>
  </p:cSld>
  <p:clrMapOvr>
    <a:masterClrMapping/>
  </p:clrMapOvr>
  <p:transition>
    <p:pull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676400"/>
            <a:ext cx="4572000" cy="1754326"/>
          </a:xfrm>
          <a:prstGeom prst="rect">
            <a:avLst/>
          </a:prstGeom>
        </p:spPr>
        <p:txBody>
          <a:bodyPr wrap="square">
            <a:spAutoFit/>
          </a:bodyPr>
          <a:lstStyle/>
          <a:p>
            <a:r>
              <a:rPr lang="hi-IN" dirty="0" smtClean="0"/>
              <a:t/>
            </a:r>
            <a:br>
              <a:rPr lang="hi-IN" dirty="0" smtClean="0"/>
            </a:br>
            <a:endParaRPr lang="en-US" dirty="0" smtClean="0"/>
          </a:p>
          <a:p>
            <a:endParaRPr lang="en-US" dirty="0" smtClean="0"/>
          </a:p>
          <a:p>
            <a:endParaRPr lang="en-US" dirty="0" smtClean="0"/>
          </a:p>
          <a:p>
            <a:endParaRPr lang="en-US" dirty="0" smtClean="0"/>
          </a:p>
          <a:p>
            <a:endParaRPr lang="en-US" dirty="0" smtClean="0"/>
          </a:p>
        </p:txBody>
      </p:sp>
      <p:sp>
        <p:nvSpPr>
          <p:cNvPr id="3" name="Rectangle 2"/>
          <p:cNvSpPr/>
          <p:nvPr/>
        </p:nvSpPr>
        <p:spPr>
          <a:xfrm>
            <a:off x="1752600" y="1143000"/>
            <a:ext cx="4419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400" dirty="0" smtClean="0"/>
              <a:t>*बच्चों ने क्या सीखा :</a:t>
            </a:r>
            <a:endParaRPr lang="en-US" sz="2400" dirty="0"/>
          </a:p>
        </p:txBody>
      </p:sp>
      <p:sp>
        <p:nvSpPr>
          <p:cNvPr id="4" name="Oval 3"/>
          <p:cNvSpPr/>
          <p:nvPr/>
        </p:nvSpPr>
        <p:spPr>
          <a:xfrm>
            <a:off x="1066800" y="2819400"/>
            <a:ext cx="67818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sz="2400" dirty="0" smtClean="0"/>
              <a:t>*प्राचीन इतिहास और जीवनोपयोगी तथ्यों की जानकारी मानव के सभ्य होने के सोपान।</a:t>
            </a:r>
            <a:br>
              <a:rPr lang="hi-IN" sz="2400" dirty="0" smtClean="0"/>
            </a:br>
            <a:r>
              <a:rPr lang="hi-IN" sz="2400" dirty="0" smtClean="0"/>
              <a:t>* गूढ़ विषयोंकी जानकारी।</a:t>
            </a:r>
            <a:br>
              <a:rPr lang="hi-IN" sz="2400" dirty="0" smtClean="0"/>
            </a:br>
            <a:r>
              <a:rPr lang="hi-IN" sz="2400" dirty="0" smtClean="0"/>
              <a:t/>
            </a:r>
            <a:br>
              <a:rPr lang="hi-IN" sz="2400" dirty="0" smtClean="0"/>
            </a:br>
            <a:r>
              <a:rPr lang="hi-IN" sz="2400" dirty="0" smtClean="0"/>
              <a:t/>
            </a:r>
            <a:br>
              <a:rPr lang="hi-IN" sz="2400" dirty="0" smtClean="0"/>
            </a:br>
            <a:endParaRPr lang="en-US" sz="2400" dirty="0"/>
          </a:p>
        </p:txBody>
      </p:sp>
      <p:pic>
        <p:nvPicPr>
          <p:cNvPr id="15362" name="Picture 2" descr="C:\Documents and Settings\HARSHAL\My Documents\Downloads\p8.GIF"/>
          <p:cNvPicPr>
            <a:picLocks noChangeAspect="1" noChangeArrowheads="1" noCrop="1"/>
          </p:cNvPicPr>
          <p:nvPr/>
        </p:nvPicPr>
        <p:blipFill>
          <a:blip r:embed="rId2"/>
          <a:srcRect/>
          <a:stretch>
            <a:fillRect/>
          </a:stretch>
        </p:blipFill>
        <p:spPr bwMode="auto">
          <a:xfrm>
            <a:off x="6629400" y="0"/>
            <a:ext cx="2057400" cy="3429000"/>
          </a:xfrm>
          <a:prstGeom prst="rect">
            <a:avLst/>
          </a:prstGeom>
          <a:noFill/>
        </p:spPr>
      </p:pic>
    </p:spTree>
  </p:cSld>
  <p:clrMapOvr>
    <a:masterClrMapping/>
  </p:clrMapOvr>
  <p:transition>
    <p:pull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0" y="1447800"/>
            <a:ext cx="4343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800" dirty="0" smtClean="0"/>
              <a:t>* कक्षा-कार्य-*</a:t>
            </a:r>
            <a:endParaRPr lang="en-US" sz="2800" dirty="0"/>
          </a:p>
        </p:txBody>
      </p:sp>
      <p:sp>
        <p:nvSpPr>
          <p:cNvPr id="4" name="Rectangle 3"/>
          <p:cNvSpPr/>
          <p:nvPr/>
        </p:nvSpPr>
        <p:spPr>
          <a:xfrm>
            <a:off x="1371600" y="2895600"/>
            <a:ext cx="66294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sz="2800" dirty="0" smtClean="0"/>
              <a:t>विचार-विमर्श कर इन सबकी तालिका बनाएँ तथा चित्रों और लेख द्वारा विचारोंको अभिव्यक्‍त करें।</a:t>
            </a:r>
            <a:br>
              <a:rPr lang="hi-IN" sz="2800" dirty="0" smtClean="0"/>
            </a:br>
            <a:r>
              <a:rPr lang="hi-IN" sz="2800" dirty="0" smtClean="0"/>
              <a:t/>
            </a:r>
            <a:br>
              <a:rPr lang="hi-IN" sz="2800" dirty="0" smtClean="0"/>
            </a:br>
            <a:endParaRPr lang="en-US" sz="2800" dirty="0"/>
          </a:p>
        </p:txBody>
      </p:sp>
      <p:pic>
        <p:nvPicPr>
          <p:cNvPr id="13314" name="Picture 2" descr="C:\Documents and Settings\HARSHAL\My Documents\Downloads\MR900325228.JPG"/>
          <p:cNvPicPr>
            <a:picLocks noChangeAspect="1" noChangeArrowheads="1"/>
          </p:cNvPicPr>
          <p:nvPr/>
        </p:nvPicPr>
        <p:blipFill>
          <a:blip r:embed="rId2"/>
          <a:srcRect/>
          <a:stretch>
            <a:fillRect/>
          </a:stretch>
        </p:blipFill>
        <p:spPr bwMode="auto">
          <a:xfrm>
            <a:off x="7086600" y="381000"/>
            <a:ext cx="1828800" cy="2057400"/>
          </a:xfrm>
          <a:prstGeom prst="rect">
            <a:avLst/>
          </a:prstGeom>
          <a:noFill/>
        </p:spPr>
      </p:pic>
      <p:pic>
        <p:nvPicPr>
          <p:cNvPr id="13315" name="Picture 3" descr="C:\Documents and Settings\HARSHAL\My Documents\Downloads\MR900283542.GIF"/>
          <p:cNvPicPr>
            <a:picLocks noChangeAspect="1" noChangeArrowheads="1" noCrop="1"/>
          </p:cNvPicPr>
          <p:nvPr/>
        </p:nvPicPr>
        <p:blipFill>
          <a:blip r:embed="rId3"/>
          <a:srcRect/>
          <a:stretch>
            <a:fillRect/>
          </a:stretch>
        </p:blipFill>
        <p:spPr bwMode="auto">
          <a:xfrm>
            <a:off x="-228600" y="762000"/>
            <a:ext cx="2667000" cy="2362200"/>
          </a:xfrm>
          <a:prstGeom prst="rect">
            <a:avLst/>
          </a:prstGeom>
          <a:noFill/>
        </p:spPr>
      </p:pic>
    </p:spTree>
  </p:cSld>
  <p:clrMapOvr>
    <a:masterClrMapping/>
  </p:clrMapOvr>
  <p:transition>
    <p:pull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2819400" y="1905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438400" y="2971800"/>
            <a:ext cx="5715000"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sz="2800" dirty="0" smtClean="0">
                <a:solidFill>
                  <a:srgbClr val="002060"/>
                </a:solidFill>
              </a:rPr>
              <a:t>गृहकार्य- कौन सी शक्‍ति धरती पर मौज़ूद है पर चाँद पर नहीं?</a:t>
            </a:r>
            <a:br>
              <a:rPr lang="hi-IN" sz="2800" dirty="0" smtClean="0">
                <a:solidFill>
                  <a:srgbClr val="002060"/>
                </a:solidFill>
              </a:rPr>
            </a:br>
            <a:endParaRPr lang="en-US" sz="2800" dirty="0">
              <a:solidFill>
                <a:srgbClr val="002060"/>
              </a:solidFill>
            </a:endParaRPr>
          </a:p>
        </p:txBody>
      </p:sp>
      <p:pic>
        <p:nvPicPr>
          <p:cNvPr id="14338" name="Picture 2" descr="C:\Documents and Settings\HARSHAL\My Documents\Downloads\8pic.GIF"/>
          <p:cNvPicPr>
            <a:picLocks noChangeAspect="1" noChangeArrowheads="1" noCrop="1"/>
          </p:cNvPicPr>
          <p:nvPr/>
        </p:nvPicPr>
        <p:blipFill>
          <a:blip r:embed="rId2"/>
          <a:srcRect/>
          <a:stretch>
            <a:fillRect/>
          </a:stretch>
        </p:blipFill>
        <p:spPr bwMode="auto">
          <a:xfrm>
            <a:off x="5638800" y="304800"/>
            <a:ext cx="3200400" cy="2257425"/>
          </a:xfrm>
          <a:prstGeom prst="rect">
            <a:avLst/>
          </a:prstGeom>
          <a:noFill/>
        </p:spPr>
      </p:pic>
      <p:pic>
        <p:nvPicPr>
          <p:cNvPr id="14339" name="Picture 3" descr="C:\Documents and Settings\HARSHAL\My Documents\Downloads\pic4.JPG"/>
          <p:cNvPicPr>
            <a:picLocks noChangeAspect="1" noChangeArrowheads="1"/>
          </p:cNvPicPr>
          <p:nvPr/>
        </p:nvPicPr>
        <p:blipFill>
          <a:blip r:embed="rId3"/>
          <a:srcRect/>
          <a:stretch>
            <a:fillRect/>
          </a:stretch>
        </p:blipFill>
        <p:spPr bwMode="auto">
          <a:xfrm>
            <a:off x="228601" y="381001"/>
            <a:ext cx="2133599" cy="4114799"/>
          </a:xfrm>
          <a:prstGeom prst="rect">
            <a:avLst/>
          </a:prstGeom>
          <a:noFill/>
        </p:spPr>
      </p:pic>
    </p:spTree>
  </p:cSld>
  <p:clrMapOvr>
    <a:masterClrMapping/>
  </p:clrMapOvr>
  <p:transition>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477328"/>
          </a:xfrm>
          <a:prstGeom prst="rect">
            <a:avLst/>
          </a:prstGeom>
        </p:spPr>
        <p:txBody>
          <a:bodyPr>
            <a:spAutoFit/>
          </a:bodyPr>
          <a:lstStyle/>
          <a:p>
            <a:endParaRPr lang="en-US" dirty="0" smtClean="0"/>
          </a:p>
          <a:p>
            <a:endParaRPr lang="en-US" dirty="0"/>
          </a:p>
          <a:p>
            <a:endParaRPr lang="en-US" dirty="0" smtClean="0"/>
          </a:p>
          <a:p>
            <a:endParaRPr lang="en-US" dirty="0"/>
          </a:p>
          <a:p>
            <a:r>
              <a:rPr lang="hi-IN" dirty="0" smtClean="0"/>
              <a:t> </a:t>
            </a:r>
            <a:endParaRPr lang="en-US" dirty="0"/>
          </a:p>
        </p:txBody>
      </p:sp>
      <p:sp>
        <p:nvSpPr>
          <p:cNvPr id="3" name="Rectangle 2"/>
          <p:cNvSpPr/>
          <p:nvPr/>
        </p:nvSpPr>
        <p:spPr>
          <a:xfrm>
            <a:off x="2286000" y="0"/>
            <a:ext cx="4572000" cy="2308324"/>
          </a:xfrm>
          <a:prstGeom prst="rect">
            <a:avLst/>
          </a:prstGeom>
        </p:spPr>
        <p:txBody>
          <a:bodyPr wrap="square">
            <a:spAutoFit/>
          </a:bodyPr>
          <a:lstStyle/>
          <a:p>
            <a:r>
              <a:rPr lang="hi-IN" sz="2400" dirty="0" smtClean="0">
                <a:solidFill>
                  <a:srgbClr val="7030A0"/>
                </a:solidFill>
              </a:rPr>
              <a:t>विविधता में एकता भारत की पहचान है।यह पहचान उसे अपनी संस्कृति और सभ्यता के कारण मिली है।यहाँ के निवासी संस्कृति की दृष्टि से एक हैं।किसी ने ठीक ही कहा है-</a:t>
            </a:r>
            <a:endParaRPr lang="en-US" sz="2400" dirty="0" smtClean="0">
              <a:solidFill>
                <a:srgbClr val="7030A0"/>
              </a:solidFill>
            </a:endParaRPr>
          </a:p>
        </p:txBody>
      </p:sp>
      <p:pic>
        <p:nvPicPr>
          <p:cNvPr id="4" name="Picture 3" descr="C:\Documents and Settings\HARSHAL\My Documents\Downloads\pioc1.JPG"/>
          <p:cNvPicPr>
            <a:picLocks noChangeAspect="1" noChangeArrowheads="1"/>
          </p:cNvPicPr>
          <p:nvPr/>
        </p:nvPicPr>
        <p:blipFill>
          <a:blip r:embed="rId2"/>
          <a:srcRect/>
          <a:stretch>
            <a:fillRect/>
          </a:stretch>
        </p:blipFill>
        <p:spPr bwMode="auto">
          <a:xfrm>
            <a:off x="152400" y="457200"/>
            <a:ext cx="2095500" cy="5943600"/>
          </a:xfrm>
          <a:prstGeom prst="rect">
            <a:avLst/>
          </a:prstGeom>
          <a:noFill/>
        </p:spPr>
      </p:pic>
      <p:sp>
        <p:nvSpPr>
          <p:cNvPr id="5" name="Oval 4"/>
          <p:cNvSpPr/>
          <p:nvPr/>
        </p:nvSpPr>
        <p:spPr>
          <a:xfrm>
            <a:off x="3657600" y="1981200"/>
            <a:ext cx="5486400" cy="243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sz="2400" dirty="0" smtClean="0">
                <a:solidFill>
                  <a:srgbClr val="7030A0"/>
                </a:solidFill>
              </a:rPr>
              <a:t>"एक राह के हैं मीत, मीत एक प्यार के।</a:t>
            </a:r>
            <a:endParaRPr lang="en-US" sz="2400" dirty="0" smtClean="0">
              <a:solidFill>
                <a:srgbClr val="7030A0"/>
              </a:solidFill>
            </a:endParaRPr>
          </a:p>
          <a:p>
            <a:r>
              <a:rPr lang="hi-IN" sz="2400" dirty="0" smtClean="0">
                <a:solidFill>
                  <a:srgbClr val="7030A0"/>
                </a:solidFill>
              </a:rPr>
              <a:t> एक बाग के हैं फूल,फूल</a:t>
            </a:r>
            <a:r>
              <a:rPr lang="en-US" sz="2400" dirty="0" smtClean="0">
                <a:solidFill>
                  <a:srgbClr val="7030A0"/>
                </a:solidFill>
              </a:rPr>
              <a:t> </a:t>
            </a:r>
            <a:r>
              <a:rPr lang="hi-IN" sz="2400" dirty="0" smtClean="0">
                <a:solidFill>
                  <a:srgbClr val="7030A0"/>
                </a:solidFill>
              </a:rPr>
              <a:t>एक हार के॥</a:t>
            </a:r>
            <a:endParaRPr lang="en-US" sz="2400" dirty="0">
              <a:solidFill>
                <a:srgbClr val="7030A0"/>
              </a:solidFill>
            </a:endParaRPr>
          </a:p>
        </p:txBody>
      </p:sp>
      <p:sp>
        <p:nvSpPr>
          <p:cNvPr id="6" name="Rounded Rectangle 5"/>
          <p:cNvSpPr/>
          <p:nvPr/>
        </p:nvSpPr>
        <p:spPr>
          <a:xfrm>
            <a:off x="2514600" y="4495800"/>
            <a:ext cx="6248400"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sz="2400" dirty="0" smtClean="0"/>
              <a:t>जिस प्रकार शरीरे के विविध अंगों के होते हुए भी वे परस्पर पूरक होते हैं,उसी भाँति भारत की सभ्यता अनेक विध होते हुए भी एक है ।वह अखण्ड़ है।</a:t>
            </a:r>
            <a:endParaRPr lang="en-US" sz="2400" dirty="0"/>
          </a:p>
        </p:txBody>
      </p:sp>
    </p:spTree>
  </p:cSld>
  <p:clrMapOvr>
    <a:masterClrMapping/>
  </p:clrMapOvr>
  <p:transition>
    <p:pull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352800"/>
            <a:ext cx="7315200" cy="1938992"/>
          </a:xfrm>
          <a:prstGeom prst="rect">
            <a:avLst/>
          </a:prstGeom>
        </p:spPr>
        <p:txBody>
          <a:bodyPr wrap="square">
            <a:spAutoFit/>
          </a:bodyPr>
          <a:lstStyle/>
          <a:p>
            <a:pPr algn="ctr"/>
            <a:r>
              <a:rPr lang="hi-IN" sz="4000" b="1" cap="none" spc="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प्रस्तुति द्वारा</a:t>
            </a:r>
            <a:endParaRPr lang="en-US" sz="4000" b="1" cap="none" spc="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a:p>
            <a:pPr algn="ctr"/>
            <a:r>
              <a:rPr lang="hi-IN" sz="4000" b="1" cap="none" spc="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श्रीमती लता</a:t>
            </a:r>
            <a:r>
              <a:rPr lang="en-US" sz="4000" b="1" cap="none" spc="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a:t>
            </a:r>
            <a:r>
              <a:rPr lang="hi-IN" sz="4000" b="1" cap="none" spc="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रामानुजन</a:t>
            </a:r>
          </a:p>
          <a:p>
            <a:pPr algn="ctr"/>
            <a:r>
              <a:rPr lang="hi-IN" sz="4000" b="1" cap="none" spc="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प्रशिक्षित स्नातक शिक्षिका</a:t>
            </a:r>
            <a:endParaRPr lang="en-US" sz="4000" b="1" cap="none" spc="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pic>
        <p:nvPicPr>
          <p:cNvPr id="16386" name="Picture 2" descr="C:\Documents and Settings\HARSHAL\My Documents\Downloads\MR900410867.JPG"/>
          <p:cNvPicPr>
            <a:picLocks noChangeAspect="1" noChangeArrowheads="1"/>
          </p:cNvPicPr>
          <p:nvPr/>
        </p:nvPicPr>
        <p:blipFill>
          <a:blip r:embed="rId2"/>
          <a:srcRect/>
          <a:stretch>
            <a:fillRect/>
          </a:stretch>
        </p:blipFill>
        <p:spPr bwMode="auto">
          <a:xfrm>
            <a:off x="990600" y="1066800"/>
            <a:ext cx="3200400" cy="2057400"/>
          </a:xfrm>
          <a:prstGeom prst="rect">
            <a:avLst/>
          </a:prstGeom>
          <a:noFill/>
        </p:spPr>
      </p:pic>
      <p:pic>
        <p:nvPicPr>
          <p:cNvPr id="16387" name="Picture 3" descr="C:\Documents and Settings\HARSHAL\My Documents\Downloads\MH900305818.JPG"/>
          <p:cNvPicPr>
            <a:picLocks noChangeAspect="1" noChangeArrowheads="1"/>
          </p:cNvPicPr>
          <p:nvPr/>
        </p:nvPicPr>
        <p:blipFill>
          <a:blip r:embed="rId3"/>
          <a:srcRect/>
          <a:stretch>
            <a:fillRect/>
          </a:stretch>
        </p:blipFill>
        <p:spPr bwMode="auto">
          <a:xfrm>
            <a:off x="5638800" y="685800"/>
            <a:ext cx="3505200" cy="3095625"/>
          </a:xfrm>
          <a:prstGeom prst="rect">
            <a:avLst/>
          </a:prstGeom>
          <a:noFill/>
        </p:spPr>
      </p:pic>
    </p:spTree>
  </p:cSld>
  <p:clrMapOvr>
    <a:masterClrMapping/>
  </p:clrMapOvr>
  <p:transition>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819400"/>
            <a:ext cx="4572000" cy="1754326"/>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3074" name="Picture 2" descr="C:\Documents and Settings\HARSHAL\My Documents\Downloads\p1.JPG"/>
          <p:cNvPicPr>
            <a:picLocks noChangeAspect="1" noChangeArrowheads="1"/>
          </p:cNvPicPr>
          <p:nvPr/>
        </p:nvPicPr>
        <p:blipFill>
          <a:blip r:embed="rId2"/>
          <a:srcRect/>
          <a:stretch>
            <a:fillRect/>
          </a:stretch>
        </p:blipFill>
        <p:spPr bwMode="auto">
          <a:xfrm rot="10208051" flipV="1">
            <a:off x="1315777" y="552040"/>
            <a:ext cx="6667500" cy="2592229"/>
          </a:xfrm>
          <a:prstGeom prst="rect">
            <a:avLst/>
          </a:prstGeom>
          <a:noFill/>
        </p:spPr>
      </p:pic>
      <p:sp>
        <p:nvSpPr>
          <p:cNvPr id="4" name="Oval 3"/>
          <p:cNvSpPr/>
          <p:nvPr/>
        </p:nvSpPr>
        <p:spPr>
          <a:xfrm>
            <a:off x="381000" y="3657600"/>
            <a:ext cx="8763000" cy="274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sz="2400" dirty="0" smtClean="0">
                <a:solidFill>
                  <a:srgbClr val="7030A0"/>
                </a:solidFill>
              </a:rPr>
              <a:t>भारत की संस्कृति और सभ्यता संसार की प्राचीनतम सभ्यताओं गिनी जाती हैसंसार की सभी प्राचीन संस्कृतियाँ नष्ट हो चुकी हैं लेकिन भारतीय संस्कृति को आँच तक नहीं आई।क्यों?</a:t>
            </a:r>
            <a:endParaRPr lang="en-US" sz="2400" dirty="0">
              <a:solidFill>
                <a:srgbClr val="7030A0"/>
              </a:solidFill>
            </a:endParaRPr>
          </a:p>
        </p:txBody>
      </p:sp>
    </p:spTree>
  </p:cSld>
  <p:clrMapOvr>
    <a:masterClrMapping/>
  </p:clrMapOvr>
  <p:transition>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7400" y="2971800"/>
            <a:ext cx="4572000" cy="923330"/>
          </a:xfrm>
          <a:prstGeom prst="rect">
            <a:avLst/>
          </a:prstGeom>
        </p:spPr>
        <p:txBody>
          <a:bodyPr>
            <a:spAutoFit/>
          </a:bodyPr>
          <a:lstStyle/>
          <a:p>
            <a:endParaRPr lang="en-US" dirty="0" smtClean="0"/>
          </a:p>
          <a:p>
            <a:endParaRPr lang="en-US" dirty="0" smtClean="0"/>
          </a:p>
          <a:p>
            <a:endParaRPr lang="en-US" dirty="0" smtClean="0"/>
          </a:p>
        </p:txBody>
      </p:sp>
      <p:pic>
        <p:nvPicPr>
          <p:cNvPr id="4098" name="Picture 2" descr="C:\Documents and Settings\HARSHAL\My Documents\Downloads\p5.JPG"/>
          <p:cNvPicPr>
            <a:picLocks noChangeAspect="1" noChangeArrowheads="1"/>
          </p:cNvPicPr>
          <p:nvPr/>
        </p:nvPicPr>
        <p:blipFill>
          <a:blip r:embed="rId2"/>
          <a:srcRect/>
          <a:stretch>
            <a:fillRect/>
          </a:stretch>
        </p:blipFill>
        <p:spPr bwMode="auto">
          <a:xfrm>
            <a:off x="1" y="304801"/>
            <a:ext cx="2667000" cy="2285999"/>
          </a:xfrm>
          <a:prstGeom prst="rect">
            <a:avLst/>
          </a:prstGeom>
          <a:noFill/>
        </p:spPr>
      </p:pic>
      <p:sp>
        <p:nvSpPr>
          <p:cNvPr id="4" name="Rounded Rectangle 3"/>
          <p:cNvSpPr/>
          <p:nvPr/>
        </p:nvSpPr>
        <p:spPr>
          <a:xfrm>
            <a:off x="2971800" y="609600"/>
            <a:ext cx="4267200" cy="579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sz="2400" dirty="0" smtClean="0"/>
              <a:t>इसका कारण यही हो सकता है कि इसकी अपनी कुछ विशेषताएँ हैं।</a:t>
            </a:r>
            <a:br>
              <a:rPr lang="hi-IN" sz="2400" dirty="0" smtClean="0"/>
            </a:br>
            <a:r>
              <a:rPr lang="hi-IN" sz="2400" dirty="0" smtClean="0"/>
              <a:t>  </a:t>
            </a:r>
            <a:r>
              <a:rPr lang="hi-IN" sz="2400" dirty="0" smtClean="0">
                <a:solidFill>
                  <a:srgbClr val="FF0000"/>
                </a:solidFill>
              </a:rPr>
              <a:t>क्या हैं ये संस्कृति और सभ्यता?</a:t>
            </a:r>
            <a:endParaRPr lang="en-US" sz="2400" dirty="0" smtClean="0">
              <a:solidFill>
                <a:srgbClr val="FF0000"/>
              </a:solidFill>
            </a:endParaRPr>
          </a:p>
          <a:p>
            <a:r>
              <a:rPr lang="hi-IN" sz="2400" dirty="0" smtClean="0">
                <a:solidFill>
                  <a:srgbClr val="FF0000"/>
                </a:solidFill>
              </a:rPr>
              <a:t> </a:t>
            </a:r>
            <a:r>
              <a:rPr lang="hi-IN" sz="2400" dirty="0" smtClean="0">
                <a:solidFill>
                  <a:srgbClr val="C00000"/>
                </a:solidFill>
              </a:rPr>
              <a:t>हर बार हम इतना बढ़ा-चढ़ा कर क्यों बात करते हैं? </a:t>
            </a:r>
            <a:endParaRPr lang="en-US" sz="2400" dirty="0" smtClean="0">
              <a:solidFill>
                <a:srgbClr val="C00000"/>
              </a:solidFill>
            </a:endParaRPr>
          </a:p>
          <a:p>
            <a:r>
              <a:rPr lang="hi-IN" sz="2400" dirty="0" smtClean="0">
                <a:solidFill>
                  <a:srgbClr val="002060"/>
                </a:solidFill>
              </a:rPr>
              <a:t>क्या ये दोनों एक हैं या अलग -अलग हैं?</a:t>
            </a:r>
            <a:r>
              <a:rPr lang="hi-IN" sz="2400" dirty="0" smtClean="0"/>
              <a:t/>
            </a:r>
            <a:br>
              <a:rPr lang="hi-IN" sz="2400" dirty="0" smtClean="0"/>
            </a:br>
            <a:r>
              <a:rPr lang="hi-IN" sz="2400" dirty="0" smtClean="0"/>
              <a:t>अंग्रेज़ी में देखेंगे तो एक कल्चर हैऔर दूसरा सिविलाइसेशन है?</a:t>
            </a:r>
            <a:endParaRPr lang="en-US" sz="2400" dirty="0"/>
          </a:p>
        </p:txBody>
      </p:sp>
      <p:pic>
        <p:nvPicPr>
          <p:cNvPr id="4099" name="Picture 3" descr="C:\Documents and Settings\HARSHAL\My Documents\Downloads\p9.GIF"/>
          <p:cNvPicPr>
            <a:picLocks noChangeAspect="1" noChangeArrowheads="1" noCrop="1"/>
          </p:cNvPicPr>
          <p:nvPr/>
        </p:nvPicPr>
        <p:blipFill>
          <a:blip r:embed="rId3"/>
          <a:srcRect/>
          <a:stretch>
            <a:fillRect/>
          </a:stretch>
        </p:blipFill>
        <p:spPr bwMode="auto">
          <a:xfrm>
            <a:off x="7239000" y="838200"/>
            <a:ext cx="1905000" cy="4343400"/>
          </a:xfrm>
          <a:prstGeom prst="rect">
            <a:avLst/>
          </a:prstGeom>
          <a:noFill/>
        </p:spPr>
      </p:pic>
    </p:spTree>
  </p:cSld>
  <p:clrMapOvr>
    <a:masterClrMapping/>
  </p:clrMapOvr>
  <p:transition>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HARSHAL\My Documents\Downloads\p10.GIF"/>
          <p:cNvPicPr>
            <a:picLocks noChangeAspect="1" noChangeArrowheads="1" noCrop="1"/>
          </p:cNvPicPr>
          <p:nvPr/>
        </p:nvPicPr>
        <p:blipFill>
          <a:blip r:embed="rId2"/>
          <a:srcRect/>
          <a:stretch>
            <a:fillRect/>
          </a:stretch>
        </p:blipFill>
        <p:spPr bwMode="auto">
          <a:xfrm>
            <a:off x="0" y="228599"/>
            <a:ext cx="5410200" cy="1905001"/>
          </a:xfrm>
          <a:prstGeom prst="rect">
            <a:avLst/>
          </a:prstGeom>
          <a:noFill/>
        </p:spPr>
      </p:pic>
      <p:sp>
        <p:nvSpPr>
          <p:cNvPr id="4" name="5-Point Star 3"/>
          <p:cNvSpPr/>
          <p:nvPr/>
        </p:nvSpPr>
        <p:spPr>
          <a:xfrm>
            <a:off x="990600" y="609600"/>
            <a:ext cx="8001000" cy="6019800"/>
          </a:xfrm>
          <a:prstGeom prst="star5">
            <a:avLst>
              <a:gd name="adj" fmla="val 19604"/>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sz="2000" dirty="0" smtClean="0"/>
              <a:t> इन दोनों शब्दोंसे आप</a:t>
            </a:r>
            <a:endParaRPr lang="en-US" sz="2000" dirty="0" smtClean="0"/>
          </a:p>
          <a:p>
            <a:r>
              <a:rPr lang="en-US" sz="2000" dirty="0" smtClean="0"/>
              <a:t>    </a:t>
            </a:r>
            <a:r>
              <a:rPr lang="hi-IN" sz="2000" dirty="0" smtClean="0"/>
              <a:t> क्या समझते हैं?</a:t>
            </a:r>
            <a:br>
              <a:rPr lang="hi-IN" sz="2000" dirty="0" smtClean="0"/>
            </a:br>
            <a:r>
              <a:rPr lang="hi-IN" sz="2000" dirty="0" smtClean="0"/>
              <a:t>क्यों हमारे मन में ये इच्छा उठती हैकि-</a:t>
            </a:r>
            <a:br>
              <a:rPr lang="hi-IN" sz="2000" dirty="0" smtClean="0"/>
            </a:br>
            <a:r>
              <a:rPr lang="hi-IN" sz="2000" dirty="0" smtClean="0"/>
              <a:t>    "जिए तो सदा इसी के लिए,यही अभिमान रहे,यह हर्ष,</a:t>
            </a:r>
            <a:br>
              <a:rPr lang="hi-IN" sz="2000" dirty="0" smtClean="0"/>
            </a:br>
            <a:r>
              <a:rPr lang="hi-IN" sz="2000" dirty="0" smtClean="0"/>
              <a:t>    निछावर कर दें हम सर्वस्व,हमारा प्यारा भारतवर्ष॥"</a:t>
            </a:r>
            <a:endParaRPr lang="en-US" sz="2000" dirty="0"/>
          </a:p>
        </p:txBody>
      </p:sp>
      <p:pic>
        <p:nvPicPr>
          <p:cNvPr id="5123" name="Picture 3" descr="C:\Documents and Settings\HARSHAL\My Documents\Downloads\lr.GIF"/>
          <p:cNvPicPr>
            <a:picLocks noChangeAspect="1" noChangeArrowheads="1" noCrop="1"/>
          </p:cNvPicPr>
          <p:nvPr/>
        </p:nvPicPr>
        <p:blipFill>
          <a:blip r:embed="rId3"/>
          <a:srcRect/>
          <a:stretch>
            <a:fillRect/>
          </a:stretch>
        </p:blipFill>
        <p:spPr bwMode="auto">
          <a:xfrm>
            <a:off x="5562600" y="0"/>
            <a:ext cx="3095625" cy="3095625"/>
          </a:xfrm>
          <a:prstGeom prst="rect">
            <a:avLst/>
          </a:prstGeom>
          <a:noFill/>
        </p:spPr>
      </p:pic>
    </p:spTree>
  </p:cSld>
  <p:clrMapOvr>
    <a:masterClrMapping/>
  </p:clrMapOvr>
  <p:transition>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066800" y="1981200"/>
            <a:ext cx="7162800" cy="289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sz="2400" dirty="0" smtClean="0">
                <a:solidFill>
                  <a:srgbClr val="7030A0"/>
                </a:solidFill>
              </a:rPr>
              <a:t>इसी विषय को आइए लेखक भदंत आनंद कौसल्यायन  से जानने का प्रयास करते हैं।आज का पाठ है-</a:t>
            </a:r>
            <a:r>
              <a:rPr lang="hi-IN" sz="3200" dirty="0" smtClean="0">
                <a:solidFill>
                  <a:srgbClr val="7030A0"/>
                </a:solidFill>
              </a:rPr>
              <a:t>"</a:t>
            </a:r>
            <a:r>
              <a:rPr lang="hi-IN" sz="3200" dirty="0" smtClean="0">
                <a:solidFill>
                  <a:srgbClr val="C00000"/>
                </a:solidFill>
              </a:rPr>
              <a:t>संस्कृति</a:t>
            </a:r>
            <a:r>
              <a:rPr lang="hi-IN" sz="3200" dirty="0" smtClean="0">
                <a:solidFill>
                  <a:srgbClr val="7030A0"/>
                </a:solidFill>
              </a:rPr>
              <a:t>"।</a:t>
            </a:r>
            <a:endParaRPr lang="en-US" sz="3200" dirty="0">
              <a:solidFill>
                <a:srgbClr val="7030A0"/>
              </a:solidFill>
            </a:endParaRPr>
          </a:p>
        </p:txBody>
      </p:sp>
      <p:pic>
        <p:nvPicPr>
          <p:cNvPr id="6146" name="Picture 2" descr="C:\Documents and Settings\HARSHAL\My Documents\Downloads\buddha.JPG"/>
          <p:cNvPicPr>
            <a:picLocks noChangeAspect="1" noChangeArrowheads="1"/>
          </p:cNvPicPr>
          <p:nvPr/>
        </p:nvPicPr>
        <p:blipFill>
          <a:blip r:embed="rId2"/>
          <a:srcRect/>
          <a:stretch>
            <a:fillRect/>
          </a:stretch>
        </p:blipFill>
        <p:spPr bwMode="auto">
          <a:xfrm>
            <a:off x="152400" y="228600"/>
            <a:ext cx="3886200" cy="1676400"/>
          </a:xfrm>
          <a:prstGeom prst="rect">
            <a:avLst/>
          </a:prstGeom>
          <a:noFill/>
        </p:spPr>
      </p:pic>
      <p:pic>
        <p:nvPicPr>
          <p:cNvPr id="6147" name="Picture 3" descr="C:\Documents and Settings\HARSHAL\My Documents\Downloads\pic18.JPG"/>
          <p:cNvPicPr>
            <a:picLocks noChangeAspect="1" noChangeArrowheads="1"/>
          </p:cNvPicPr>
          <p:nvPr/>
        </p:nvPicPr>
        <p:blipFill>
          <a:blip r:embed="rId3"/>
          <a:srcRect/>
          <a:stretch>
            <a:fillRect/>
          </a:stretch>
        </p:blipFill>
        <p:spPr bwMode="auto">
          <a:xfrm>
            <a:off x="6781800" y="304800"/>
            <a:ext cx="1981200" cy="2133600"/>
          </a:xfrm>
          <a:prstGeom prst="rect">
            <a:avLst/>
          </a:prstGeom>
          <a:noFill/>
        </p:spPr>
      </p:pic>
      <p:pic>
        <p:nvPicPr>
          <p:cNvPr id="6148" name="Picture 4" descr="C:\Documents and Settings\HARSHAL\My Documents\Downloads\lr1.GIF"/>
          <p:cNvPicPr>
            <a:picLocks noChangeAspect="1" noChangeArrowheads="1" noCrop="1"/>
          </p:cNvPicPr>
          <p:nvPr/>
        </p:nvPicPr>
        <p:blipFill>
          <a:blip r:embed="rId4"/>
          <a:srcRect/>
          <a:stretch>
            <a:fillRect/>
          </a:stretch>
        </p:blipFill>
        <p:spPr bwMode="auto">
          <a:xfrm>
            <a:off x="457200" y="4724400"/>
            <a:ext cx="2057400" cy="1752600"/>
          </a:xfrm>
          <a:prstGeom prst="rect">
            <a:avLst/>
          </a:prstGeom>
          <a:noFill/>
        </p:spPr>
      </p:pic>
    </p:spTree>
  </p:cSld>
  <p:clrMapOvr>
    <a:masterClrMapping/>
  </p:clrMapOvr>
  <p:transition>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4000" y="2057400"/>
            <a:ext cx="6324600" cy="381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dirty="0" smtClean="0"/>
              <a:t>यह निबन्ध सभ्यता और संसकृति से जुड़े अनेक जटिल प्रश्‍नों को सुलझाने में मदद करता है।</a:t>
            </a:r>
            <a:br>
              <a:rPr lang="hi-IN" dirty="0" smtClean="0"/>
            </a:br>
            <a:r>
              <a:rPr lang="hi-IN" dirty="0" smtClean="0"/>
              <a:t>सभ्यता संस्कृति का परिणाम है।उनके अनुसार मानव संस्कृति  अविभाज्य वस्तु है।</a:t>
            </a:r>
            <a:br>
              <a:rPr lang="hi-IN" dirty="0" smtClean="0"/>
            </a:br>
            <a:r>
              <a:rPr lang="hi-IN" dirty="0" smtClean="0"/>
              <a:t>जोमनुष्य के लिए हितकारी है वही सभ्यता और संस्कृति है।</a:t>
            </a:r>
            <a:endParaRPr lang="en-US" dirty="0"/>
          </a:p>
        </p:txBody>
      </p:sp>
      <p:pic>
        <p:nvPicPr>
          <p:cNvPr id="7172" name="Picture 4" descr="C:\Documents and Settings\HARSHAL\My Documents\Downloads\pic13.GIF"/>
          <p:cNvPicPr>
            <a:picLocks noChangeAspect="1" noChangeArrowheads="1" noCrop="1"/>
          </p:cNvPicPr>
          <p:nvPr/>
        </p:nvPicPr>
        <p:blipFill>
          <a:blip r:embed="rId2"/>
          <a:srcRect/>
          <a:stretch>
            <a:fillRect/>
          </a:stretch>
        </p:blipFill>
        <p:spPr bwMode="auto">
          <a:xfrm>
            <a:off x="1066800" y="304800"/>
            <a:ext cx="3581400" cy="1371600"/>
          </a:xfrm>
          <a:prstGeom prst="rect">
            <a:avLst/>
          </a:prstGeom>
          <a:noFill/>
        </p:spPr>
      </p:pic>
    </p:spTree>
  </p:cSld>
  <p:clrMapOvr>
    <a:masterClrMapping/>
  </p:clrMapOvr>
  <p:transition>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2514600"/>
            <a:ext cx="57912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sz="2400" dirty="0" smtClean="0">
                <a:solidFill>
                  <a:srgbClr val="C00000"/>
                </a:solidFill>
              </a:rPr>
              <a:t>आग और सूई का आविष्कार उदाहरण के रूप में दिया गया है।आग और सूई का आविष्कार ही संस्कृति है।उस संस्कृति से जो विकास हुआ वह सभ्यता है।</a:t>
            </a:r>
            <a:br>
              <a:rPr lang="hi-IN" sz="2400" dirty="0" smtClean="0">
                <a:solidFill>
                  <a:srgbClr val="C00000"/>
                </a:solidFill>
              </a:rPr>
            </a:br>
            <a:endParaRPr lang="en-US" sz="2400" dirty="0">
              <a:solidFill>
                <a:srgbClr val="C00000"/>
              </a:solidFill>
            </a:endParaRPr>
          </a:p>
        </p:txBody>
      </p:sp>
      <p:pic>
        <p:nvPicPr>
          <p:cNvPr id="8195" name="Picture 3" descr="C:\Documents and Settings\HARSHAL\My Documents\Downloads\pic11.GIF"/>
          <p:cNvPicPr>
            <a:picLocks noChangeAspect="1" noChangeArrowheads="1" noCrop="1"/>
          </p:cNvPicPr>
          <p:nvPr/>
        </p:nvPicPr>
        <p:blipFill>
          <a:blip r:embed="rId2"/>
          <a:srcRect/>
          <a:stretch>
            <a:fillRect/>
          </a:stretch>
        </p:blipFill>
        <p:spPr bwMode="auto">
          <a:xfrm>
            <a:off x="7391400" y="3200400"/>
            <a:ext cx="914400" cy="2819400"/>
          </a:xfrm>
          <a:prstGeom prst="rect">
            <a:avLst/>
          </a:prstGeom>
          <a:noFill/>
        </p:spPr>
      </p:pic>
      <p:pic>
        <p:nvPicPr>
          <p:cNvPr id="1026" name="Picture 2" descr="C:\Documents and Settings\HARSHAL\My Documents\Downloads\needle.jpg"/>
          <p:cNvPicPr>
            <a:picLocks noChangeAspect="1" noChangeArrowheads="1"/>
          </p:cNvPicPr>
          <p:nvPr/>
        </p:nvPicPr>
        <p:blipFill>
          <a:blip r:embed="rId3"/>
          <a:srcRect/>
          <a:stretch>
            <a:fillRect/>
          </a:stretch>
        </p:blipFill>
        <p:spPr bwMode="auto">
          <a:xfrm flipH="1">
            <a:off x="228600" y="609600"/>
            <a:ext cx="3390900" cy="1600200"/>
          </a:xfrm>
          <a:prstGeom prst="rect">
            <a:avLst/>
          </a:prstGeom>
          <a:noFill/>
        </p:spPr>
      </p:pic>
      <p:pic>
        <p:nvPicPr>
          <p:cNvPr id="1027" name="Picture 3" descr="C:\Documents and Settings\HARSHAL\My Documents\Downloads\thread.jpg"/>
          <p:cNvPicPr>
            <a:picLocks noChangeAspect="1" noChangeArrowheads="1"/>
          </p:cNvPicPr>
          <p:nvPr/>
        </p:nvPicPr>
        <p:blipFill>
          <a:blip r:embed="rId4"/>
          <a:srcRect/>
          <a:stretch>
            <a:fillRect/>
          </a:stretch>
        </p:blipFill>
        <p:spPr bwMode="auto">
          <a:xfrm>
            <a:off x="6477000" y="381000"/>
            <a:ext cx="2667000" cy="2057400"/>
          </a:xfrm>
          <a:prstGeom prst="rect">
            <a:avLst/>
          </a:prstGeom>
          <a:noFill/>
        </p:spPr>
      </p:pic>
      <p:pic>
        <p:nvPicPr>
          <p:cNvPr id="7" name="Picture 2" descr="C:\Documents and Settings\HARSHAL\My Documents\Downloads\8.GIF"/>
          <p:cNvPicPr>
            <a:picLocks noChangeAspect="1" noChangeArrowheads="1" noCrop="1"/>
          </p:cNvPicPr>
          <p:nvPr/>
        </p:nvPicPr>
        <p:blipFill>
          <a:blip r:embed="rId5"/>
          <a:srcRect/>
          <a:stretch>
            <a:fillRect/>
          </a:stretch>
        </p:blipFill>
        <p:spPr bwMode="auto">
          <a:xfrm>
            <a:off x="0" y="4343400"/>
            <a:ext cx="1143000" cy="2028825"/>
          </a:xfrm>
          <a:prstGeom prst="rect">
            <a:avLst/>
          </a:prstGeom>
          <a:noFill/>
        </p:spPr>
      </p:pic>
      <p:pic>
        <p:nvPicPr>
          <p:cNvPr id="1028" name="Picture 4" descr="C:\Documents and Settings\HARSHAL\My Documents\Downloads\fire.jpg"/>
          <p:cNvPicPr>
            <a:picLocks noChangeAspect="1" noChangeArrowheads="1"/>
          </p:cNvPicPr>
          <p:nvPr/>
        </p:nvPicPr>
        <p:blipFill>
          <a:blip r:embed="rId6"/>
          <a:srcRect/>
          <a:stretch>
            <a:fillRect/>
          </a:stretch>
        </p:blipFill>
        <p:spPr bwMode="auto">
          <a:xfrm>
            <a:off x="2286000" y="0"/>
            <a:ext cx="4762500" cy="2476500"/>
          </a:xfrm>
          <a:prstGeom prst="rect">
            <a:avLst/>
          </a:prstGeom>
          <a:noFill/>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2514600"/>
            <a:ext cx="4724400" cy="3416320"/>
          </a:xfrm>
          <a:prstGeom prst="rect">
            <a:avLst/>
          </a:prstGeom>
        </p:spPr>
        <p:txBody>
          <a:bodyPr wrap="square">
            <a:spAutoFit/>
          </a:bodyPr>
          <a:lstStyle/>
          <a:p>
            <a:endParaRPr lang="en-US" sz="2400" dirty="0" smtClean="0"/>
          </a:p>
          <a:p>
            <a:endParaRPr lang="en-US" sz="2400" dirty="0" smtClean="0"/>
          </a:p>
          <a:p>
            <a:endParaRPr lang="en-US" sz="2400" dirty="0" smtClean="0"/>
          </a:p>
          <a:p>
            <a:r>
              <a:rPr lang="hi-IN" sz="2400" dirty="0" smtClean="0"/>
              <a:t>ने</a:t>
            </a:r>
            <a:r>
              <a:rPr lang="hi-IN" dirty="0" smtClean="0"/>
              <a:t> </a:t>
            </a:r>
            <a:r>
              <a:rPr lang="hi-IN" sz="2400" dirty="0" smtClean="0">
                <a:solidFill>
                  <a:srgbClr val="FF0000"/>
                </a:solidFill>
              </a:rPr>
              <a:t>गुरुत्वाकर्षण के सिद्धांत </a:t>
            </a:r>
            <a:r>
              <a:rPr lang="hi-IN" sz="2400" dirty="0" smtClean="0"/>
              <a:t>का आविष्कार किया था। आज भौतिक के छात्र  उस सिद्धांत के साथा -साथ और बातों से भी परिचय प्राप्त करते हैं।यहाँ न्यूटन संस्कृति और छात्र सभ्यता है।</a:t>
            </a:r>
            <a:r>
              <a:rPr lang="en-US" sz="2400" dirty="0" smtClean="0"/>
              <a:t> </a:t>
            </a:r>
            <a:endParaRPr lang="en-US" sz="2400" dirty="0"/>
          </a:p>
        </p:txBody>
      </p:sp>
      <p:sp>
        <p:nvSpPr>
          <p:cNvPr id="3" name="Rectangle 2"/>
          <p:cNvSpPr/>
          <p:nvPr/>
        </p:nvSpPr>
        <p:spPr>
          <a:xfrm>
            <a:off x="1905000" y="1219200"/>
            <a:ext cx="1143000" cy="1754326"/>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6" name="Oval 5"/>
          <p:cNvSpPr/>
          <p:nvPr/>
        </p:nvSpPr>
        <p:spPr>
          <a:xfrm>
            <a:off x="228600" y="1600200"/>
            <a:ext cx="2743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smtClean="0"/>
              <a:t>न्यूटन</a:t>
            </a:r>
            <a:endParaRPr lang="en-US" dirty="0"/>
          </a:p>
        </p:txBody>
      </p:sp>
      <p:pic>
        <p:nvPicPr>
          <p:cNvPr id="1026" name="Picture 2" descr="C:\Documents and Settings\HARSHAL\My Documents\Downloads\newton.jpg"/>
          <p:cNvPicPr>
            <a:picLocks noChangeAspect="1" noChangeArrowheads="1"/>
          </p:cNvPicPr>
          <p:nvPr/>
        </p:nvPicPr>
        <p:blipFill>
          <a:blip r:embed="rId3"/>
          <a:srcRect/>
          <a:stretch>
            <a:fillRect/>
          </a:stretch>
        </p:blipFill>
        <p:spPr bwMode="auto">
          <a:xfrm>
            <a:off x="2514600" y="0"/>
            <a:ext cx="6324600" cy="1905000"/>
          </a:xfrm>
          <a:prstGeom prst="rect">
            <a:avLst/>
          </a:prstGeom>
          <a:noFill/>
        </p:spPr>
      </p:pic>
      <p:sp>
        <p:nvSpPr>
          <p:cNvPr id="7" name="Down Arrow 6"/>
          <p:cNvSpPr/>
          <p:nvPr/>
        </p:nvSpPr>
        <p:spPr>
          <a:xfrm>
            <a:off x="2743200" y="2286000"/>
            <a:ext cx="484632" cy="1359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descr="C:\Documents and Settings\HARSHAL\My Documents\Downloads\p9.GIF"/>
          <p:cNvPicPr>
            <a:picLocks noChangeAspect="1" noChangeArrowheads="1" noCrop="1"/>
          </p:cNvPicPr>
          <p:nvPr/>
        </p:nvPicPr>
        <p:blipFill>
          <a:blip r:embed="rId4"/>
          <a:srcRect/>
          <a:stretch>
            <a:fillRect/>
          </a:stretch>
        </p:blipFill>
        <p:spPr bwMode="auto">
          <a:xfrm>
            <a:off x="7239000" y="838200"/>
            <a:ext cx="1905000" cy="2971800"/>
          </a:xfrm>
          <a:prstGeom prst="rect">
            <a:avLst/>
          </a:prstGeom>
          <a:noFill/>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174</TotalTime>
  <Words>401</Words>
  <Application>Microsoft Office PowerPoint</Application>
  <PresentationFormat>On-screen Show (4:3)</PresentationFormat>
  <Paragraphs>66</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जिस प्रकार शरीरे के विविध अंगों के होते हुए भी वे परस्पर पूरक होते हैं,उसी भाँति भारत की सभ्यता अनेक विध होते हुए भी एक है ।वह अखण्ड़ है। भारत की संस्कृति और सभ्यता संसार की प्राचीनतम सभ्यताओं गिनी जाती हैसंसार की सभी प्राचीन संस्कृतियाँ नष्ट हो चुकी हैं लेकिन भारतीय संस्कृति को आँच तक नहीं आई।क्यों? इसका कारण यही हो सकता है कि इसकी अपनी कुछ विशेषताएँ हैं।   क्या हैं ये संस्कृति और सभ्यता? हर बार हम इतना बढ़ा-चढ़ा कर क्यों बात करते हैं? क्या ये दोनों एक हैं या अलग -अलग हैं? अंग्रेज़ी में देखेंगे तो एक कल्चर हैऔर दूसरा सिविलाइसेशन है? इन दोनों शब्दोंसे आप क्या समझते हैं? क्यों हमारे मन में ये इच्छा उठती हैकि-     "जिए तो सदा इसी के लिए,यही अभिमान रहे,यह हर्ष,     निछावर कर दें हम सर्वस्व,हमारा प्यारा भारतवर्ष॥"   इसी विषय को आइए लेखक भदंत आनंद कौसल्यायन की दृटि से जानने का प्रयास करते हैं।आज का पाठ है-"संस्कृति"।  यह निबन्ध सभ्यता और संसकृति से जुड़े अनेक जटिल प्रश्‍नों को सुलझाने में मदद करता है। सभ्यता संस्कृति का परिणाम है।उनके अनुसार मानव संस्कृति  अविभाज्य वस्तु है। जोमनुष्य के लिए हितकारी है वही सभ्यता और संस्कृति है। आग और सूई का आविष्कार उदाहरण के रूप में दिया गया है।आग और सूई का आविष्कार ही संस्कृति है।उस संस्कृति से जो विकास हुआ वह सभ्यता है।  न्यूट्न ने गुरुत्वाकर्षण के सिद्धांत का आविष्कार किया था। आज भौतिक के छात्र  उस सिद्धांत के साथा -साथ और बातों से भी प्रिचय प्राप्त करते हैं।यहाँ न्यूटन संस्कृति और छात्र सभ्यता है। आग का आविष्कार भूख मिटाने के लिए हुआ था तो सूई का तन ढ़कने के लिए हुआ था।जिस व्यक्‍ति ने खुले आकाश के नीचे  रहकर उसे जानने की कोशिश की  वह संस्कृत होगा। उसका आविष्कार संस्कृति।उससे हुआ विकास सभ्यता होगा,जो ऐसे मनीषीयों के कारण प्राप्त हुआ है।  संस्कॄत व्यक्‍ति- जिसने नई खोज की हो।   संस्कृति- नई खोज    सभ्यता- संस्कृति का परिणाम।खाने-पीने का ढ़ंग,रहन-सहन,वेशभूषा,आने -जाने के साधन,परस्पर लडने के ढ़ंग ।  असभ्यता और असंस्कृति- जहाँ कल्याण भावना नहीं रहती वहाँ असंस्कृति होगी और ये असंस्कृति असभ्यता।  मानव संस्कृति एक अविभाज्य वस्तु है।जितना उसमें कल्याण का अंश होगा उतनी वह श्रेष्ठ और स्थायी। मूल्यांकन  प्रश्‍न- अर्थ बताइए-   आध्यात्मिक,   परिष्कृत, मनीषी , निठल्ला,ज्वाला, आविष्कर्ता।  प्रत्यय अलग कीजिए-  संस्कृति , सभ्यता  ,वास्तविक ,मनीषी  समासिक पदों का विग्रह करके नाम बताइए- *गलत-सलत,आत्मविनाश,पदद्लित ,महामानव,हिन्दू-मुस्लिम,यथोचित, सप्तर्षि, सुलोचना।  उत्तर दीजिए- १)संस्कृति किसे कहते हैं? २)संस्कृति के परिणाम को क्या कहते हैं? ३)सूई-धागे का आविष्कार क्यों हुआ? ४)"भौतिक सभ्यता" में विशेषण शब्द कौन सा है? ५)"उपयोग"  शब्द में  कौन सा उपसर्ग है?  लघुत्तरीय प्रश्‍न-?  *वास्तविक मेम संस्कृत व्यक्‍ति किसे कहा जा सकता है?  *आग की खोज के पीछे की प्रेरणा क्या रही होगी?  *लेखक ने अपनी दृष्टि  से सभ्यता और संस्कृति की एक परिभाषा दी है।आप सभ्यता और संस्कृति के बारे में क्या सोचते हैं?  * न्यूटन को संस्कृत मानव कहने के पीछे कौन से यर्क दिए गए है?  *असंस्कृति और असभ्यता  किसे कहेंगे?  *न्यूटन और आज के भौतिक विज्ञान के छात्रों में क्या अंतर है?   फारमेटिव असेसमेंट *क्रिया-कलाप: *विषय:सभ्यता और संस्कृति\ आग व सूई-धागे का आविष्कार। निर्धारित समय:२५-३०मिनट उद्‍देश्य: छात्रों मेंआत्मिक जागरुकता जगाना और सभ्यता और संस्कृति के विकास की जानकारी कराना। प्रकार:समूह \ व्यक्‍तिक *कौशल-विकास : जागरुकता,आत्मचिन्तन,सभ्य मानव,मानवीय गुणोंक विकास। विधि : उन खोजों की एक तालिका बनाइए जो जीवनोपयोगी हुए हैं। *आग का आविष्कार कब और क्यों हुआ? *मानव जीवन में इसके उपयोग क्या हैं?  *यदि आग का आविष्कार ना हुआ होता तो मानव की क्या स्थिति होती? आग से पहले मानव कैसे भोजन खाता था? *सूई-धागे का आविष्कार क्यों हुआ होगा? *यदि सूई-धागे क आविष्कार नहीं हुआ होता तो  हमारी क्या स्थिति होती?  *इस क्षेत्र में आज क्या परिवर्तन आ गए हैं? *क्या मानव सभी खोजों का सदुपयोग कर रहा है? * जब कोई आविष्कर्ता कोई नई चीज़ खोजता है तो उसके पीछे कौन सी भावना छिपी होती है? ८ सभी प्रश्‍नों के उत्तर खोजिए।  *बच्चों ने क्या सीखा : *प्राचीन इतिहास और जीवनोपयोगी तथ्यों की जानकारी मानव के सभ्य होने के सोपान। * गूढ़ विषयोंकी जानकारी।   * कक्षा-कार्य-*विचार-विमर्श कर इन सबकी तालिका बनाएँ तथा चित्रों और लेख द्वारा विचारोंको अभिव्यक्‍त करें।   गृहकार्य- कौन सी शक्‍ति धरती पर मौज़ूद है पर चाँद पर नहीं?    </dc:title>
  <dc:creator>HARSHAL</dc:creator>
  <cp:lastModifiedBy>HARSHAL</cp:lastModifiedBy>
  <cp:revision>72</cp:revision>
  <dcterms:created xsi:type="dcterms:W3CDTF">2013-01-06T13:18:19Z</dcterms:created>
  <dcterms:modified xsi:type="dcterms:W3CDTF">2013-01-08T05:57:04Z</dcterms:modified>
</cp:coreProperties>
</file>