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6E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45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11" Type="http://schemas.openxmlformats.org/officeDocument/2006/relationships/image" Target="../media/image32.jpeg"/><Relationship Id="rId5" Type="http://schemas.openxmlformats.org/officeDocument/2006/relationships/image" Target="../media/image26.jpeg"/><Relationship Id="rId10" Type="http://schemas.openxmlformats.org/officeDocument/2006/relationships/image" Target="../media/image31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18288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National Integration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854696" cy="1752600"/>
          </a:xfrm>
        </p:spPr>
        <p:txBody>
          <a:bodyPr>
            <a:normAutofit fontScale="32500" lnSpcReduction="20000"/>
          </a:bodyPr>
          <a:lstStyle/>
          <a:p>
            <a:r>
              <a:rPr lang="en-US" sz="7000" dirty="0" smtClean="0"/>
              <a:t>MCB unit 6</a:t>
            </a:r>
          </a:p>
          <a:p>
            <a:r>
              <a:rPr lang="en-US" sz="7000" dirty="0" smtClean="0"/>
              <a:t>Class X</a:t>
            </a:r>
          </a:p>
          <a:p>
            <a:r>
              <a:rPr lang="en-US" sz="4800" dirty="0" smtClean="0"/>
              <a:t>Prepared by:</a:t>
            </a:r>
          </a:p>
          <a:p>
            <a:r>
              <a:rPr lang="en-US" sz="4800" dirty="0" err="1" smtClean="0"/>
              <a:t>Soniya</a:t>
            </a:r>
            <a:r>
              <a:rPr lang="en-US" sz="4800" dirty="0" smtClean="0"/>
              <a:t> Joseph, </a:t>
            </a:r>
          </a:p>
          <a:p>
            <a:r>
              <a:rPr lang="en-US" sz="4800" dirty="0" smtClean="0"/>
              <a:t>TGT Eng</a:t>
            </a:r>
            <a:r>
              <a:rPr lang="en-US" sz="4800" dirty="0" smtClean="0"/>
              <a:t>,</a:t>
            </a:r>
          </a:p>
          <a:p>
            <a:r>
              <a:rPr lang="en-US" sz="4800" dirty="0" smtClean="0"/>
              <a:t> </a:t>
            </a:r>
            <a:r>
              <a:rPr lang="en-US" sz="4800" dirty="0" smtClean="0"/>
              <a:t>K.V.No.1 CPCRI KASARAGOD</a:t>
            </a:r>
            <a:endParaRPr lang="en-US" sz="4800" dirty="0"/>
          </a:p>
        </p:txBody>
      </p:sp>
      <p:pic>
        <p:nvPicPr>
          <p:cNvPr id="4" name="Picture 3" descr="integr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6219"/>
            <a:ext cx="5791200" cy="4211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/>
          <a:lstStyle/>
          <a:p>
            <a:r>
              <a:rPr lang="en-US" dirty="0" smtClean="0"/>
              <a:t>The country needs more and more people like </a:t>
            </a:r>
            <a:r>
              <a:rPr lang="en-US" dirty="0" err="1" smtClean="0"/>
              <a:t>kalam’s</a:t>
            </a:r>
            <a:r>
              <a:rPr lang="en-US" dirty="0" smtClean="0"/>
              <a:t> science teacher </a:t>
            </a:r>
            <a:r>
              <a:rPr lang="en-US" dirty="0" err="1" smtClean="0"/>
              <a:t>Sivasubramania</a:t>
            </a:r>
            <a:r>
              <a:rPr lang="en-US" dirty="0" smtClean="0"/>
              <a:t>, </a:t>
            </a:r>
            <a:r>
              <a:rPr lang="en-US" dirty="0" err="1" smtClean="0"/>
              <a:t>kalam’s</a:t>
            </a:r>
            <a:r>
              <a:rPr lang="en-US" dirty="0" smtClean="0"/>
              <a:t> mother and grandmother because they fed whoever hungry irrespective of any religious </a:t>
            </a:r>
            <a:r>
              <a:rPr lang="en-US" dirty="0" err="1" smtClean="0"/>
              <a:t>considereations</a:t>
            </a:r>
            <a:r>
              <a:rPr lang="en-US" dirty="0" smtClean="0"/>
              <a:t>. The science teacher paved way for </a:t>
            </a:r>
            <a:r>
              <a:rPr lang="en-US" dirty="0" err="1" smtClean="0"/>
              <a:t>Kalam’s</a:t>
            </a:r>
            <a:r>
              <a:rPr lang="en-US" dirty="0" smtClean="0"/>
              <a:t> progress and scientific thinking.</a:t>
            </a:r>
          </a:p>
          <a:p>
            <a:r>
              <a:rPr lang="en-US" dirty="0" smtClean="0"/>
              <a:t> we should never be narrow minded like the teacher who tried to separate </a:t>
            </a:r>
            <a:r>
              <a:rPr lang="en-US" dirty="0" err="1" smtClean="0"/>
              <a:t>Kalam</a:t>
            </a:r>
            <a:r>
              <a:rPr lang="en-US" dirty="0" smtClean="0"/>
              <a:t> from the Brahmin friends.</a:t>
            </a:r>
            <a:endParaRPr lang="en-US" dirty="0"/>
          </a:p>
        </p:txBody>
      </p:sp>
      <p:pic>
        <p:nvPicPr>
          <p:cNvPr id="4" name="Picture 3" descr="wings of fi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999" y="0"/>
            <a:ext cx="4053521" cy="2409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ank yo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295400"/>
            <a:ext cx="7573711" cy="50859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Our patriotic sense and national consciousness are triggered on occasions like: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national flag was hoisted on Mount Everest for the first time on 29 May 1953</a:t>
            </a:r>
          </a:p>
          <a:p>
            <a:r>
              <a:rPr lang="en-US" dirty="0" smtClean="0"/>
              <a:t>When the national anthem was played during Olympics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Mention a few more such occasions…</a:t>
            </a:r>
          </a:p>
          <a:p>
            <a:endParaRPr lang="en-US" dirty="0"/>
          </a:p>
        </p:txBody>
      </p:sp>
      <p:pic>
        <p:nvPicPr>
          <p:cNvPr id="4" name="Picture 3" descr="ind f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276600"/>
            <a:ext cx="2970674" cy="2431640"/>
          </a:xfrm>
          <a:prstGeom prst="rect">
            <a:avLst/>
          </a:prstGeom>
        </p:spPr>
      </p:pic>
      <p:pic>
        <p:nvPicPr>
          <p:cNvPr id="5" name="Picture 4" descr="abhina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3352800"/>
            <a:ext cx="3429000" cy="2357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lingual, multi </a:t>
            </a:r>
            <a:r>
              <a:rPr lang="en-US" dirty="0" err="1" smtClean="0"/>
              <a:t>cutural</a:t>
            </a:r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09800" y="3048000"/>
            <a:ext cx="36576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India- </a:t>
            </a:r>
            <a:r>
              <a:rPr lang="en-US" sz="2800" dirty="0" smtClean="0"/>
              <a:t>a multitude of</a:t>
            </a:r>
            <a:endParaRPr lang="en-US" sz="2800" dirty="0"/>
          </a:p>
        </p:txBody>
      </p:sp>
      <p:sp>
        <p:nvSpPr>
          <p:cNvPr id="5" name="5-Point Star 4"/>
          <p:cNvSpPr/>
          <p:nvPr/>
        </p:nvSpPr>
        <p:spPr>
          <a:xfrm>
            <a:off x="5334000" y="1905000"/>
            <a:ext cx="1828800" cy="1600200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caste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5715000" y="3581400"/>
            <a:ext cx="2209800" cy="2133600"/>
          </a:xfrm>
          <a:prstGeom prst="star5">
            <a:avLst/>
          </a:prstGeom>
          <a:solidFill>
            <a:srgbClr val="FD6E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creed</a:t>
            </a:r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304800" y="2743200"/>
            <a:ext cx="2362200" cy="18288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cuisine</a:t>
            </a:r>
            <a:endParaRPr lang="en-US" dirty="0"/>
          </a:p>
        </p:txBody>
      </p:sp>
      <p:sp>
        <p:nvSpPr>
          <p:cNvPr id="8" name="5-Point Star 7"/>
          <p:cNvSpPr/>
          <p:nvPr/>
        </p:nvSpPr>
        <p:spPr>
          <a:xfrm>
            <a:off x="2514600" y="1447800"/>
            <a:ext cx="2819400" cy="19812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costume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295400" y="4419600"/>
            <a:ext cx="2514600" cy="1828800"/>
          </a:xfrm>
          <a:prstGeom prst="star5">
            <a:avLst/>
          </a:prstGeom>
          <a:solidFill>
            <a:srgbClr val="FD6E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10" name="5-Point Star 9"/>
          <p:cNvSpPr/>
          <p:nvPr/>
        </p:nvSpPr>
        <p:spPr>
          <a:xfrm>
            <a:off x="3581400" y="4876800"/>
            <a:ext cx="2286000" cy="16002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colour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 in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Travel across India, you’ll find commonalities like: </a:t>
            </a:r>
          </a:p>
          <a:p>
            <a:r>
              <a:rPr lang="en-US" dirty="0" smtClean="0"/>
              <a:t>Festivals dedicated to seasons  and harvest though they vary from culture to culture , region to region.</a:t>
            </a:r>
          </a:p>
          <a:p>
            <a:r>
              <a:rPr lang="en-US" dirty="0" smtClean="0"/>
              <a:t>Which is the festival associated with ‘harvest’ celebrated in your locality?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arve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70523">
            <a:off x="2818070" y="4587857"/>
            <a:ext cx="2746735" cy="2057400"/>
          </a:xfrm>
          <a:prstGeom prst="rect">
            <a:avLst/>
          </a:prstGeom>
        </p:spPr>
      </p:pic>
      <p:pic>
        <p:nvPicPr>
          <p:cNvPr id="5" name="Picture 4" descr="harvest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4423" y="0"/>
            <a:ext cx="3069578" cy="2089533"/>
          </a:xfrm>
          <a:prstGeom prst="rect">
            <a:avLst/>
          </a:prstGeom>
        </p:spPr>
      </p:pic>
      <p:pic>
        <p:nvPicPr>
          <p:cNvPr id="6" name="Picture 5" descr="harv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0700" y="4495800"/>
            <a:ext cx="3543300" cy="2362200"/>
          </a:xfrm>
          <a:prstGeom prst="rect">
            <a:avLst/>
          </a:prstGeom>
        </p:spPr>
      </p:pic>
      <p:pic>
        <p:nvPicPr>
          <p:cNvPr id="7" name="Picture 6" descr="harv 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648200"/>
            <a:ext cx="2643266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 name at least 15 languages spoken in India?</a:t>
            </a:r>
            <a:endParaRPr lang="en-US" dirty="0"/>
          </a:p>
        </p:txBody>
      </p:sp>
      <p:pic>
        <p:nvPicPr>
          <p:cNvPr id="4" name="Content Placeholder 3" descr="a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2209800"/>
            <a:ext cx="1390650" cy="990600"/>
          </a:xfrm>
        </p:spPr>
      </p:pic>
      <p:pic>
        <p:nvPicPr>
          <p:cNvPr id="5" name="Picture 4" descr="kanna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1905000"/>
            <a:ext cx="1977598" cy="2971800"/>
          </a:xfrm>
          <a:prstGeom prst="rect">
            <a:avLst/>
          </a:prstGeom>
        </p:spPr>
      </p:pic>
      <p:pic>
        <p:nvPicPr>
          <p:cNvPr id="6" name="Picture 5" descr="tami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2057400"/>
            <a:ext cx="1085850" cy="162877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7" name="Picture 6" descr="bengal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2175" y="5181600"/>
            <a:ext cx="3171825" cy="1438275"/>
          </a:xfrm>
          <a:prstGeom prst="rect">
            <a:avLst/>
          </a:prstGeom>
        </p:spPr>
      </p:pic>
      <p:pic>
        <p:nvPicPr>
          <p:cNvPr id="8" name="Picture 7" descr="gujrat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8600" y="1905000"/>
            <a:ext cx="2543175" cy="1800225"/>
          </a:xfrm>
          <a:prstGeom prst="rect">
            <a:avLst/>
          </a:prstGeom>
        </p:spPr>
      </p:pic>
      <p:pic>
        <p:nvPicPr>
          <p:cNvPr id="9" name="Picture 8" descr="punj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3581400"/>
            <a:ext cx="1676400" cy="1933575"/>
          </a:xfrm>
          <a:prstGeom prst="rect">
            <a:avLst/>
          </a:prstGeom>
        </p:spPr>
      </p:pic>
      <p:pic>
        <p:nvPicPr>
          <p:cNvPr id="10" name="Picture 9" descr="telugu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24200" y="3429000"/>
            <a:ext cx="2889250" cy="533400"/>
          </a:xfrm>
          <a:prstGeom prst="rect">
            <a:avLst/>
          </a:prstGeom>
        </p:spPr>
      </p:pic>
      <p:pic>
        <p:nvPicPr>
          <p:cNvPr id="11" name="Picture 10" descr="marathi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09800" y="4191000"/>
            <a:ext cx="348615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10 dishes available at various states in India, for e.g..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Pongal</a:t>
            </a:r>
            <a:r>
              <a:rPr lang="en-US" dirty="0" smtClean="0"/>
              <a:t>- </a:t>
            </a:r>
            <a:r>
              <a:rPr lang="en-US" dirty="0" err="1" smtClean="0"/>
              <a:t>Tamilnadu</a:t>
            </a:r>
            <a:endParaRPr lang="en-US" dirty="0" smtClean="0"/>
          </a:p>
          <a:p>
            <a:r>
              <a:rPr lang="en-US" dirty="0" smtClean="0"/>
              <a:t> What is meant by </a:t>
            </a:r>
          </a:p>
          <a:p>
            <a:pPr>
              <a:buNone/>
            </a:pPr>
            <a:r>
              <a:rPr lang="en-US" dirty="0" smtClean="0"/>
              <a:t>CUISINE /</a:t>
            </a:r>
            <a:r>
              <a:rPr lang="en-US" dirty="0" err="1" smtClean="0"/>
              <a:t>kwizi:n</a:t>
            </a:r>
            <a:r>
              <a:rPr lang="en-US" smtClean="0"/>
              <a:t>/ ?</a:t>
            </a:r>
            <a:endParaRPr lang="en-US" dirty="0"/>
          </a:p>
        </p:txBody>
      </p:sp>
      <p:pic>
        <p:nvPicPr>
          <p:cNvPr id="4" name="Picture 3" descr="pong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1752600"/>
            <a:ext cx="1295400" cy="1295400"/>
          </a:xfrm>
          <a:prstGeom prst="rect">
            <a:avLst/>
          </a:prstGeom>
        </p:spPr>
      </p:pic>
      <p:pic>
        <p:nvPicPr>
          <p:cNvPr id="5" name="Picture 4" descr="tomato ri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429000"/>
            <a:ext cx="2404671" cy="1600200"/>
          </a:xfrm>
          <a:prstGeom prst="rect">
            <a:avLst/>
          </a:prstGeom>
        </p:spPr>
      </p:pic>
      <p:pic>
        <p:nvPicPr>
          <p:cNvPr id="6" name="Picture 5" descr="bengali dis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78777">
            <a:off x="6849747" y="3328219"/>
            <a:ext cx="2121950" cy="1886176"/>
          </a:xfrm>
          <a:prstGeom prst="rect">
            <a:avLst/>
          </a:prstGeom>
        </p:spPr>
      </p:pic>
      <p:pic>
        <p:nvPicPr>
          <p:cNvPr id="7" name="Picture 6" descr="crd ric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1981200"/>
            <a:ext cx="2337421" cy="1905000"/>
          </a:xfrm>
          <a:prstGeom prst="rect">
            <a:avLst/>
          </a:prstGeom>
        </p:spPr>
      </p:pic>
      <p:pic>
        <p:nvPicPr>
          <p:cNvPr id="8" name="Picture 7" descr="kashmir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" y="4995310"/>
            <a:ext cx="2286000" cy="1714500"/>
          </a:xfrm>
          <a:prstGeom prst="rect">
            <a:avLst/>
          </a:prstGeom>
        </p:spPr>
      </p:pic>
      <p:pic>
        <p:nvPicPr>
          <p:cNvPr id="9" name="Picture 8" descr="puttu kadal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9929461">
            <a:off x="4546419" y="4535038"/>
            <a:ext cx="2667000" cy="2183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Let’s play a game….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389120"/>
          </a:xfrm>
        </p:spPr>
        <p:txBody>
          <a:bodyPr/>
          <a:lstStyle/>
          <a:p>
            <a:r>
              <a:rPr lang="en-US" dirty="0" smtClean="0"/>
              <a:t>Name the state to which the given picture is associated with:</a:t>
            </a:r>
          </a:p>
          <a:p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t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09800"/>
            <a:ext cx="1981200" cy="1318399"/>
          </a:xfrm>
          <a:prstGeom prst="rect">
            <a:avLst/>
          </a:prstGeom>
        </p:spPr>
      </p:pic>
      <p:pic>
        <p:nvPicPr>
          <p:cNvPr id="5" name="Picture 4" descr="bharata natya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733800"/>
            <a:ext cx="2133600" cy="1422400"/>
          </a:xfrm>
          <a:prstGeom prst="rect">
            <a:avLst/>
          </a:prstGeom>
        </p:spPr>
      </p:pic>
      <p:pic>
        <p:nvPicPr>
          <p:cNvPr id="6" name="Picture 5" descr="tea plan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5257800"/>
            <a:ext cx="2005013" cy="1317373"/>
          </a:xfrm>
          <a:prstGeom prst="rect">
            <a:avLst/>
          </a:prstGeom>
        </p:spPr>
      </p:pic>
      <p:pic>
        <p:nvPicPr>
          <p:cNvPr id="7" name="Picture 6" descr="mahatm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000" y="2286000"/>
            <a:ext cx="1295400" cy="1295400"/>
          </a:xfrm>
          <a:prstGeom prst="rect">
            <a:avLst/>
          </a:prstGeom>
        </p:spPr>
      </p:pic>
      <p:pic>
        <p:nvPicPr>
          <p:cNvPr id="9" name="Picture 8" descr="keral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0800" y="5410200"/>
            <a:ext cx="2362200" cy="1143000"/>
          </a:xfrm>
          <a:prstGeom prst="rect">
            <a:avLst/>
          </a:prstGeom>
        </p:spPr>
      </p:pic>
      <p:pic>
        <p:nvPicPr>
          <p:cNvPr id="10" name="Picture 9" descr="rajastha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7200" y="1828800"/>
            <a:ext cx="2191940" cy="1600200"/>
          </a:xfrm>
          <a:prstGeom prst="rect">
            <a:avLst/>
          </a:prstGeom>
        </p:spPr>
      </p:pic>
      <p:pic>
        <p:nvPicPr>
          <p:cNvPr id="11" name="Picture 10" descr="konark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19600" y="3657600"/>
            <a:ext cx="1863758" cy="1600200"/>
          </a:xfrm>
          <a:prstGeom prst="rect">
            <a:avLst/>
          </a:prstGeom>
        </p:spPr>
      </p:pic>
      <p:pic>
        <p:nvPicPr>
          <p:cNvPr id="12" name="Picture 11" descr="andhra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29400" y="1752600"/>
            <a:ext cx="2209800" cy="2077212"/>
          </a:xfrm>
          <a:prstGeom prst="rect">
            <a:avLst/>
          </a:prstGeom>
        </p:spPr>
      </p:pic>
      <p:pic>
        <p:nvPicPr>
          <p:cNvPr id="13" name="Picture 12" descr="brindavan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91400" y="3657599"/>
            <a:ext cx="1569329" cy="118154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629400" y="5029200"/>
            <a:ext cx="2514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Answers</a:t>
            </a:r>
          </a:p>
          <a:p>
            <a:pPr marL="342900" indent="-342900" algn="ctr">
              <a:buAutoNum type="arabicPeriod"/>
            </a:pPr>
            <a:r>
              <a:rPr lang="en-US" dirty="0" smtClean="0"/>
              <a:t>U.P 2. T.N 3. Assam 4. </a:t>
            </a:r>
            <a:r>
              <a:rPr lang="en-US" dirty="0" err="1" smtClean="0"/>
              <a:t>Gujrat</a:t>
            </a:r>
            <a:r>
              <a:rPr lang="en-US" dirty="0" smtClean="0"/>
              <a:t> 5. J&amp;K 6. Kerala 7. </a:t>
            </a:r>
            <a:r>
              <a:rPr lang="en-US" dirty="0" err="1" smtClean="0"/>
              <a:t>Rajastan</a:t>
            </a:r>
            <a:r>
              <a:rPr lang="en-US" dirty="0" smtClean="0"/>
              <a:t> 8. </a:t>
            </a:r>
            <a:r>
              <a:rPr lang="en-US" dirty="0" err="1" smtClean="0"/>
              <a:t>Orisa</a:t>
            </a:r>
            <a:r>
              <a:rPr lang="en-US" dirty="0" smtClean="0"/>
              <a:t> 9. A.P 10. </a:t>
            </a:r>
            <a:r>
              <a:rPr lang="en-US" dirty="0" err="1" smtClean="0"/>
              <a:t>karnataka</a:t>
            </a:r>
            <a:endParaRPr lang="en-US" dirty="0" smtClean="0"/>
          </a:p>
          <a:p>
            <a:pPr marL="342900" indent="-342900" algn="ctr">
              <a:buAutoNum type="arabicPeriod"/>
            </a:pPr>
            <a:endParaRPr lang="en-US" dirty="0"/>
          </a:p>
        </p:txBody>
      </p:sp>
      <p:pic>
        <p:nvPicPr>
          <p:cNvPr id="15" name="Picture 14" descr="kashmir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90800" y="3886200"/>
            <a:ext cx="16256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verse from ‘GITANJALI’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Tagore prays the almighty to lead his country to a state which is free from  </a:t>
            </a:r>
            <a:r>
              <a:rPr lang="en-US" dirty="0" smtClean="0">
                <a:solidFill>
                  <a:srgbClr val="FF0000"/>
                </a:solidFill>
              </a:rPr>
              <a:t>NARROW DOMESTIC WALLS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DREARY DESERT SAND OF DEAD HABITS. </a:t>
            </a:r>
          </a:p>
          <a:p>
            <a:r>
              <a:rPr lang="en-US" dirty="0" smtClean="0"/>
              <a:t>Let’s discuss…</a:t>
            </a:r>
          </a:p>
          <a:p>
            <a:r>
              <a:rPr lang="en-US" dirty="0" smtClean="0"/>
              <a:t>1. what are the narrow domestic walls refer to?</a:t>
            </a:r>
          </a:p>
          <a:p>
            <a:r>
              <a:rPr lang="en-US" dirty="0" smtClean="0"/>
              <a:t>2. why are they narrow?</a:t>
            </a:r>
          </a:p>
          <a:p>
            <a:r>
              <a:rPr lang="en-US" dirty="0" smtClean="0"/>
              <a:t>3. what are the dead habits? what is </a:t>
            </a:r>
            <a:r>
              <a:rPr lang="en-US" dirty="0" err="1" smtClean="0"/>
              <a:t>symbolised</a:t>
            </a:r>
            <a:r>
              <a:rPr lang="en-US" dirty="0" smtClean="0"/>
              <a:t> by dreary desert ?</a:t>
            </a:r>
          </a:p>
          <a:p>
            <a:r>
              <a:rPr lang="en-US" dirty="0" smtClean="0"/>
              <a:t>(keep in mind: terrorism, </a:t>
            </a:r>
            <a:r>
              <a:rPr lang="en-US" dirty="0" err="1" smtClean="0"/>
              <a:t>castism</a:t>
            </a:r>
            <a:r>
              <a:rPr lang="en-US" dirty="0" smtClean="0"/>
              <a:t>…, selfish, </a:t>
            </a:r>
            <a:r>
              <a:rPr lang="en-US" dirty="0" err="1" smtClean="0"/>
              <a:t>nonprogressive</a:t>
            </a:r>
            <a:r>
              <a:rPr lang="en-US" dirty="0" smtClean="0"/>
              <a:t>,  social evils, do not  cause any development..)</a:t>
            </a:r>
          </a:p>
          <a:p>
            <a:endParaRPr lang="en-US" dirty="0"/>
          </a:p>
        </p:txBody>
      </p:sp>
      <p:pic>
        <p:nvPicPr>
          <p:cNvPr id="7" name="Picture 6" descr="Gitanjali-500x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0"/>
            <a:ext cx="2095500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Read the extract of Dr. </a:t>
            </a:r>
            <a:r>
              <a:rPr lang="en-US" sz="3600" dirty="0" err="1" smtClean="0"/>
              <a:t>Kalam’s</a:t>
            </a:r>
            <a:r>
              <a:rPr lang="en-US" sz="3600" dirty="0" smtClean="0"/>
              <a:t> childhood taken from his “Wings of Fire”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Major points:</a:t>
            </a:r>
          </a:p>
          <a:p>
            <a:r>
              <a:rPr lang="en-US" dirty="0" smtClean="0"/>
              <a:t>His best friends were from Hindu Brahmin families. As Children, none of them ever felt any difference among themselves because of their religious differences</a:t>
            </a:r>
          </a:p>
          <a:p>
            <a:r>
              <a:rPr lang="en-US" dirty="0" smtClean="0"/>
              <a:t>His father used to provide all aids for the local temple festivals. – communal harmony</a:t>
            </a:r>
          </a:p>
          <a:p>
            <a:r>
              <a:rPr lang="en-US" dirty="0" err="1" smtClean="0"/>
              <a:t>Kalam</a:t>
            </a:r>
            <a:r>
              <a:rPr lang="en-US" dirty="0" smtClean="0"/>
              <a:t> possessed positive qualities of honesty, free thinking, hard work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421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National Integration</vt:lpstr>
      <vt:lpstr>   Our patriotic sense and national consciousness are triggered on occasions like: </vt:lpstr>
      <vt:lpstr>Multi lingual, multi cutural……</vt:lpstr>
      <vt:lpstr>Unity in Diversity</vt:lpstr>
      <vt:lpstr>Can you name at least 15 languages spoken in India?</vt:lpstr>
      <vt:lpstr>Name 10 dishes available at various states in India, for e.g..</vt:lpstr>
      <vt:lpstr>Let’s play a game….</vt:lpstr>
      <vt:lpstr>In a verse from ‘GITANJALI’</vt:lpstr>
      <vt:lpstr>Read the extract of Dr. Kalam’s childhood taken from his “Wings of Fire”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Integration</dc:title>
  <dc:creator/>
  <cp:lastModifiedBy>DELL</cp:lastModifiedBy>
  <cp:revision>23</cp:revision>
  <dcterms:created xsi:type="dcterms:W3CDTF">2006-08-16T00:00:00Z</dcterms:created>
  <dcterms:modified xsi:type="dcterms:W3CDTF">2013-01-12T02:21:24Z</dcterms:modified>
</cp:coreProperties>
</file>