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56" r:id="rId2"/>
    <p:sldId id="257" r:id="rId3"/>
    <p:sldId id="258" r:id="rId4"/>
    <p:sldId id="272" r:id="rId5"/>
    <p:sldId id="259" r:id="rId6"/>
    <p:sldId id="260" r:id="rId7"/>
    <p:sldId id="261" r:id="rId8"/>
    <p:sldId id="262" r:id="rId9"/>
    <p:sldId id="263" r:id="rId10"/>
    <p:sldId id="264" r:id="rId11"/>
    <p:sldId id="265" r:id="rId12"/>
    <p:sldId id="273" r:id="rId13"/>
    <p:sldId id="266" r:id="rId14"/>
    <p:sldId id="267" r:id="rId15"/>
    <p:sldId id="269" r:id="rId16"/>
    <p:sldId id="268" r:id="rId17"/>
    <p:sldId id="270" r:id="rId18"/>
    <p:sldId id="271" r:id="rId19"/>
    <p:sldId id="274" r:id="rId20"/>
    <p:sldId id="275" r:id="rId21"/>
    <p:sldId id="276" r:id="rId22"/>
    <p:sldId id="277" r:id="rId23"/>
    <p:sldId id="278" r:id="rId24"/>
    <p:sldId id="279" r:id="rId25"/>
    <p:sldId id="289" r:id="rId26"/>
    <p:sldId id="290" r:id="rId27"/>
    <p:sldId id="291" r:id="rId28"/>
    <p:sldId id="284" r:id="rId29"/>
    <p:sldId id="280" r:id="rId30"/>
    <p:sldId id="283" r:id="rId31"/>
    <p:sldId id="281" r:id="rId32"/>
    <p:sldId id="282" r:id="rId33"/>
    <p:sldId id="285" r:id="rId34"/>
    <p:sldId id="286"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09504-C5C4-48B3-BA53-7B84BDADBFD4}" type="datetimeFigureOut">
              <a:rPr lang="en-US" smtClean="0"/>
              <a:pPr/>
              <a:t>1/1/2005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08D3C-E22B-4453-A96C-0D1F60E88D2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4D08D3C-E22B-4453-A96C-0D1F60E88D23}" type="slidenum">
              <a:rPr lang="en-IN" smtClean="0"/>
              <a:pPr/>
              <a:t>35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80F266B-9295-4C26-97BF-64EA28EBB7CD}" type="datetimeFigureOut">
              <a:rPr lang="en-US" smtClean="0"/>
              <a:pPr/>
              <a:t>1/1/2005</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D63C59-8F4B-4566-BFB3-921FB494EC8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F266B-9295-4C26-97BF-64EA28EBB7CD}" type="datetimeFigureOut">
              <a:rPr lang="en-US" smtClean="0"/>
              <a:pPr/>
              <a:t>1/1/2005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9D63C59-8F4B-4566-BFB3-921FB494EC8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F266B-9295-4C26-97BF-64EA28EBB7CD}" type="datetimeFigureOut">
              <a:rPr lang="en-US" smtClean="0"/>
              <a:pPr/>
              <a:t>1/1/2005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9D63C59-8F4B-4566-BFB3-921FB494EC8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F266B-9295-4C26-97BF-64EA28EBB7CD}" type="datetimeFigureOut">
              <a:rPr lang="en-US" smtClean="0"/>
              <a:pPr/>
              <a:t>1/1/2005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9D63C59-8F4B-4566-BFB3-921FB494EC8E}"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0F266B-9295-4C26-97BF-64EA28EBB7CD}" type="datetimeFigureOut">
              <a:rPr lang="en-US" smtClean="0"/>
              <a:pPr/>
              <a:t>1/1/2005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9D63C59-8F4B-4566-BFB3-921FB494EC8E}"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0F266B-9295-4C26-97BF-64EA28EBB7CD}" type="datetimeFigureOut">
              <a:rPr lang="en-US" smtClean="0"/>
              <a:pPr/>
              <a:t>1/1/2005</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9D63C59-8F4B-4566-BFB3-921FB494EC8E}"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0F266B-9295-4C26-97BF-64EA28EBB7CD}" type="datetimeFigureOut">
              <a:rPr lang="en-US" smtClean="0"/>
              <a:pPr/>
              <a:t>1/1/2005</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99D63C59-8F4B-4566-BFB3-921FB494EC8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80F266B-9295-4C26-97BF-64EA28EBB7CD}" type="datetimeFigureOut">
              <a:rPr lang="en-US" smtClean="0"/>
              <a:pPr/>
              <a:t>1/1/2005</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99D63C59-8F4B-4566-BFB3-921FB494EC8E}"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80F266B-9295-4C26-97BF-64EA28EBB7CD}" type="datetimeFigureOut">
              <a:rPr lang="en-US" smtClean="0"/>
              <a:pPr/>
              <a:t>1/1/2005</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99D63C59-8F4B-4566-BFB3-921FB494EC8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80F266B-9295-4C26-97BF-64EA28EBB7CD}" type="datetimeFigureOut">
              <a:rPr lang="en-US" smtClean="0"/>
              <a:pPr/>
              <a:t>1/1/2005</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9D63C59-8F4B-4566-BFB3-921FB494EC8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80F266B-9295-4C26-97BF-64EA28EBB7CD}" type="datetimeFigureOut">
              <a:rPr lang="en-US" smtClean="0"/>
              <a:pPr/>
              <a:t>1/1/2005</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D63C59-8F4B-4566-BFB3-921FB494EC8E}"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80F266B-9295-4C26-97BF-64EA28EBB7CD}" type="datetimeFigureOut">
              <a:rPr lang="en-US" smtClean="0"/>
              <a:pPr/>
              <a:t>1/1/2005</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D63C59-8F4B-4566-BFB3-921FB494EC8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794" y="357167"/>
            <a:ext cx="5143537" cy="144655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Lifelines of national economy</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Rectangle 4"/>
          <p:cNvSpPr/>
          <p:nvPr/>
        </p:nvSpPr>
        <p:spPr>
          <a:xfrm>
            <a:off x="928662" y="1857364"/>
            <a:ext cx="5947076"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Geography chapter 7</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20-cruise-ship.jpg"/>
          <p:cNvPicPr>
            <a:picLocks noChangeAspect="1"/>
          </p:cNvPicPr>
          <p:nvPr/>
        </p:nvPicPr>
        <p:blipFill>
          <a:blip r:embed="rId2" cstate="print"/>
          <a:stretch>
            <a:fillRect/>
          </a:stretch>
        </p:blipFill>
        <p:spPr>
          <a:xfrm>
            <a:off x="642910" y="2571744"/>
            <a:ext cx="1643074" cy="131445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462589893_89378b6b15.jpg"/>
          <p:cNvPicPr>
            <a:picLocks noChangeAspect="1"/>
          </p:cNvPicPr>
          <p:nvPr/>
        </p:nvPicPr>
        <p:blipFill>
          <a:blip r:embed="rId3" cstate="print"/>
          <a:stretch>
            <a:fillRect/>
          </a:stretch>
        </p:blipFill>
        <p:spPr>
          <a:xfrm>
            <a:off x="6953250" y="2571744"/>
            <a:ext cx="1619261" cy="1214446"/>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Canadian_Helicopters_Bell_206LR_Labrador.jpg"/>
          <p:cNvPicPr>
            <a:picLocks noChangeAspect="1"/>
          </p:cNvPicPr>
          <p:nvPr/>
        </p:nvPicPr>
        <p:blipFill>
          <a:blip r:embed="rId4" cstate="print"/>
          <a:stretch>
            <a:fillRect/>
          </a:stretch>
        </p:blipFill>
        <p:spPr>
          <a:xfrm>
            <a:off x="3714744" y="2786058"/>
            <a:ext cx="1948126" cy="1292158"/>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Indian-railways-login-train-3.jpg"/>
          <p:cNvPicPr>
            <a:picLocks noChangeAspect="1"/>
          </p:cNvPicPr>
          <p:nvPr/>
        </p:nvPicPr>
        <p:blipFill>
          <a:blip r:embed="rId5" cstate="print"/>
          <a:stretch>
            <a:fillRect/>
          </a:stretch>
        </p:blipFill>
        <p:spPr>
          <a:xfrm>
            <a:off x="1357290" y="4714884"/>
            <a:ext cx="1785950" cy="136001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tours_r1_c1.jpg"/>
          <p:cNvPicPr>
            <a:picLocks noChangeAspect="1"/>
          </p:cNvPicPr>
          <p:nvPr/>
        </p:nvPicPr>
        <p:blipFill>
          <a:blip r:embed="rId6"/>
          <a:stretch>
            <a:fillRect/>
          </a:stretch>
        </p:blipFill>
        <p:spPr>
          <a:xfrm>
            <a:off x="4929190" y="4857760"/>
            <a:ext cx="3077551" cy="102979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57166"/>
            <a:ext cx="8643966"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just"/>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OTHER ROADS= </a:t>
            </a:r>
            <a:r>
              <a:rPr lang="en-IN"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Rural roads which link rural areas and villages with towns are classified under this category.</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2" descr="462589893_89378b6b15.jpg"/>
          <p:cNvPicPr>
            <a:picLocks noChangeAspect="1"/>
          </p:cNvPicPr>
          <p:nvPr/>
        </p:nvPicPr>
        <p:blipFill>
          <a:blip r:embed="rId2"/>
          <a:stretch>
            <a:fillRect/>
          </a:stretch>
        </p:blipFill>
        <p:spPr>
          <a:xfrm>
            <a:off x="2500298" y="2714620"/>
            <a:ext cx="4572000" cy="3429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7" y="285728"/>
            <a:ext cx="8429683"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BORDER ROADS= </a:t>
            </a:r>
            <a:r>
              <a:rPr lang="en-IN"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Apart from these, Border Roads Organisation a Government of India undertaking constructs and maintains roads in the borders areas of the country.</a:t>
            </a:r>
            <a:endPar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 name="Picture 2" descr="Sikkim-highway-300x190.jpg"/>
          <p:cNvPicPr>
            <a:picLocks noChangeAspect="1"/>
          </p:cNvPicPr>
          <p:nvPr/>
        </p:nvPicPr>
        <p:blipFill>
          <a:blip r:embed="rId2"/>
          <a:stretch>
            <a:fillRect/>
          </a:stretch>
        </p:blipFill>
        <p:spPr>
          <a:xfrm>
            <a:off x="2285984" y="3286124"/>
            <a:ext cx="4511873"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e.jpg"/>
          <p:cNvPicPr>
            <a:picLocks noChangeAspect="1"/>
          </p:cNvPicPr>
          <p:nvPr/>
        </p:nvPicPr>
        <p:blipFill>
          <a:blip r:embed="rId2"/>
          <a:srcRect l="10216" t="11458" r="13163" b="19791"/>
          <a:stretch>
            <a:fillRect/>
          </a:stretch>
        </p:blipFill>
        <p:spPr>
          <a:xfrm>
            <a:off x="1928794" y="214290"/>
            <a:ext cx="5643602" cy="6423092"/>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3643306" y="285728"/>
            <a:ext cx="4349208" cy="646331"/>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National Highways</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0"/>
            <a:ext cx="4286280" cy="92333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 Railways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angle 2"/>
          <p:cNvSpPr/>
          <p:nvPr/>
        </p:nvSpPr>
        <p:spPr>
          <a:xfrm>
            <a:off x="857224" y="928670"/>
            <a:ext cx="7286676" cy="5632311"/>
          </a:xfrm>
          <a:prstGeom prst="rect">
            <a:avLst/>
          </a:prstGeom>
        </p:spPr>
        <p:txBody>
          <a:bodyPr wrap="square">
            <a:spAutoFit/>
          </a:bodyPr>
          <a:lstStyle/>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Railways are the principal mode of transportation for freight and passengers in India. Railways also make it possible to conduct multifarious activities like business, sightseeing, pilgrimage along with transportation of goods over longer distances. The Indian railway have a network of 7,031 stations spread over a route length of 63,221km.The Indian Railway is now reorganised into 16 Zones. The distribution pattern of the railway network in the country has been largely influenced by physiographic, economic  and administrative factors. In recent times, the development of </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Konkan</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railway along the west coast has facilitated the movement of passengers and goods in this most important economic region of India. It has also faced a number of problem such as sinking of track in some stretches and land slides Today the railways have become more important in our national economy than all other means of transport put together. However, rail transport suffers from certain problems as well. Many passengers travel without tickets. Thefts and damaging of railway property has not yet stopped completely. People stop the trains, pull the chain unnecessarily and this causes heavy damage to the railway. </a:t>
            </a:r>
            <a:endParaRPr lang="en-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ian-railways-login-train-3.jpg"/>
          <p:cNvPicPr>
            <a:picLocks noChangeAspect="1"/>
          </p:cNvPicPr>
          <p:nvPr/>
        </p:nvPicPr>
        <p:blipFill>
          <a:blip r:embed="rId2"/>
          <a:stretch>
            <a:fillRect/>
          </a:stretch>
        </p:blipFill>
        <p:spPr>
          <a:xfrm>
            <a:off x="642910" y="428604"/>
            <a:ext cx="7929618" cy="615158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pg"/>
          <p:cNvPicPr>
            <a:picLocks noChangeAspect="1"/>
          </p:cNvPicPr>
          <p:nvPr/>
        </p:nvPicPr>
        <p:blipFill>
          <a:blip r:embed="rId2"/>
          <a:srcRect l="12941" t="12382" r="9412" b="19517"/>
          <a:stretch>
            <a:fillRect/>
          </a:stretch>
        </p:blipFill>
        <p:spPr>
          <a:xfrm>
            <a:off x="2143108" y="357166"/>
            <a:ext cx="5500726" cy="6286544"/>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3857620" y="500042"/>
            <a:ext cx="2071669"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railways</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214290"/>
            <a:ext cx="4432624" cy="92333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(iii) Pipelines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714348" y="1928802"/>
            <a:ext cx="7858180" cy="9233297"/>
          </a:xfrm>
          <a:prstGeom prst="rect">
            <a:avLst/>
          </a:prstGeom>
        </p:spPr>
        <p:txBody>
          <a:bodyPr wrap="square">
            <a:spAutoFit/>
          </a:bodyPr>
          <a:lstStyle/>
          <a:p>
            <a:pPr algn="just"/>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Pipeline transport network is a new arrival on the transportation map of India. In the past, these were used to transport water to cities and industries. Now , these are used for transporting crude oil, petroleum products and natural gas from oil and natural gas fields to refineries, fertilizer factories and big thermal power plants. Initial cost of laying pipelines is high but subsequent running costs are minimal</a:t>
            </a:r>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pelines.jpg"/>
          <p:cNvPicPr>
            <a:picLocks noChangeAspect="1"/>
          </p:cNvPicPr>
          <p:nvPr/>
        </p:nvPicPr>
        <p:blipFill>
          <a:blip r:embed="rId2"/>
          <a:stretch>
            <a:fillRect/>
          </a:stretch>
        </p:blipFill>
        <p:spPr>
          <a:xfrm>
            <a:off x="508000" y="615950"/>
            <a:ext cx="8128000" cy="56261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2357430"/>
            <a:ext cx="438132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Waterways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Picture 2" descr="20-cruise-ship.jpg"/>
          <p:cNvPicPr>
            <a:picLocks noChangeAspect="1"/>
          </p:cNvPicPr>
          <p:nvPr/>
        </p:nvPicPr>
        <p:blipFill>
          <a:blip r:embed="rId2"/>
          <a:stretch>
            <a:fillRect/>
          </a:stretch>
        </p:blipFill>
        <p:spPr>
          <a:xfrm>
            <a:off x="1785918" y="3429000"/>
            <a:ext cx="6000792" cy="257176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images.jpg"/>
          <p:cNvPicPr>
            <a:picLocks noChangeAspect="1"/>
          </p:cNvPicPr>
          <p:nvPr/>
        </p:nvPicPr>
        <p:blipFill>
          <a:blip r:embed="rId3"/>
          <a:stretch>
            <a:fillRect/>
          </a:stretch>
        </p:blipFill>
        <p:spPr>
          <a:xfrm>
            <a:off x="5214942" y="285728"/>
            <a:ext cx="3372814" cy="192882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port.png"/>
          <p:cNvPicPr>
            <a:picLocks noChangeAspect="1"/>
          </p:cNvPicPr>
          <p:nvPr/>
        </p:nvPicPr>
        <p:blipFill>
          <a:blip r:embed="rId4"/>
          <a:stretch>
            <a:fillRect/>
          </a:stretch>
        </p:blipFill>
        <p:spPr>
          <a:xfrm>
            <a:off x="928662" y="571480"/>
            <a:ext cx="3458637" cy="150019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85729"/>
            <a:ext cx="8001056"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just"/>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Waterways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Waterways are the cheapest means of transport. They are most suitable for carrying heavy and bulky goods. It is a fuel-efficient and environment friendly mode of transport</a:t>
            </a:r>
            <a:endPar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2" descr="20-cruise-ship.jpg"/>
          <p:cNvPicPr>
            <a:picLocks noChangeAspect="1"/>
          </p:cNvPicPr>
          <p:nvPr/>
        </p:nvPicPr>
        <p:blipFill>
          <a:blip r:embed="rId2"/>
          <a:stretch>
            <a:fillRect/>
          </a:stretch>
        </p:blipFill>
        <p:spPr>
          <a:xfrm>
            <a:off x="1285852" y="3571876"/>
            <a:ext cx="6572296" cy="293370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642918"/>
            <a:ext cx="8069710"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MEANS OF TRANSPORT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571472" y="1643050"/>
            <a:ext cx="1846360"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LAND</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2500298" y="1643050"/>
            <a:ext cx="564360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Tx/>
              <a:buChar char="-"/>
            </a:pPr>
            <a:r>
              <a:rPr lang="en-I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ROADWAYS</a:t>
            </a:r>
          </a:p>
          <a:p>
            <a:pPr>
              <a:buFontTx/>
              <a:buChar char="-"/>
            </a:pPr>
            <a:r>
              <a:rPr lang="en-I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RAILWAYS</a:t>
            </a:r>
          </a:p>
          <a:p>
            <a:pPr>
              <a:buFontTx/>
              <a:buChar char="-"/>
            </a:pPr>
            <a:r>
              <a:rPr lang="en-I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PIPELINES </a:t>
            </a:r>
            <a:endParaRPr lang="en-IN"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785786" y="2786058"/>
            <a:ext cx="1561645" cy="58477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WATER</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2643174" y="2857496"/>
            <a:ext cx="192882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I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-INLAND </a:t>
            </a:r>
          </a:p>
          <a:p>
            <a:r>
              <a:rPr lang="en-I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-OVERSEAS</a:t>
            </a:r>
          </a:p>
        </p:txBody>
      </p:sp>
      <p:sp>
        <p:nvSpPr>
          <p:cNvPr id="7" name="Rectangle 6"/>
          <p:cNvSpPr/>
          <p:nvPr/>
        </p:nvSpPr>
        <p:spPr>
          <a:xfrm>
            <a:off x="1071538" y="3929066"/>
            <a:ext cx="846707"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AIR</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2643174" y="4000504"/>
            <a:ext cx="5429288"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-DOMESTIC AIRWAYS</a:t>
            </a:r>
          </a:p>
          <a:p>
            <a:r>
              <a:rPr lang="en-I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-INTERNATIONAL AIRWAYS</a:t>
            </a:r>
          </a:p>
          <a:p>
            <a:r>
              <a:rPr lang="en-I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-PUBLIC UNDERTAKING</a:t>
            </a:r>
            <a:endParaRPr lang="en-IN"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285728"/>
            <a:ext cx="6021200"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Inland Waterways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714348" y="1582341"/>
            <a:ext cx="7286676"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India has inland navigation waterways of 14,500km in length. Out of these only 3,700km are navigable by mechanised boats. The following waterways have been declared as the National Waterways by the Government.</a:t>
            </a:r>
          </a:p>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Ganga</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river between Allahabad and </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Haldia</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(1620km)-N.W.No.1</a:t>
            </a:r>
          </a:p>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Brahmaputra river between </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Sadiya</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and </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Dhubri</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(891km)-N.W.No.2</a:t>
            </a:r>
          </a:p>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West-Coast Canal in Kerala(205km)-N.W.No.3</a:t>
            </a:r>
            <a:endParaRPr lang="en-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descr="India_inland_Transportation_door_door_Multiple_transportation.jpg"/>
          <p:cNvPicPr>
            <a:picLocks noChangeAspect="1"/>
          </p:cNvPicPr>
          <p:nvPr/>
        </p:nvPicPr>
        <p:blipFill>
          <a:blip r:embed="rId2"/>
          <a:stretch>
            <a:fillRect/>
          </a:stretch>
        </p:blipFill>
        <p:spPr>
          <a:xfrm>
            <a:off x="2500298" y="4500570"/>
            <a:ext cx="3805241" cy="2209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214290"/>
            <a:ext cx="6364243"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Overseas shipping</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1071538" y="1571612"/>
            <a:ext cx="7358114"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With a long coastline of 7.516.6km, India is dotted with 12 major and 181 medium and minor ports. These major ports handle 95 % of </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india's</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foreign trade </a:t>
            </a:r>
          </a:p>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Kandla</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in </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Kuchchh</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was the first sea port</a:t>
            </a:r>
          </a:p>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*Mumbai is the biggest port with a spacious natural and well sheltered harbour.</a:t>
            </a:r>
          </a:p>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Marmagao</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port(GOA) is the premier iron ore exporting port of the country.</a:t>
            </a:r>
          </a:p>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*New Mangalore port, located in Karnataka caters to the export of iron ore</a:t>
            </a:r>
          </a:p>
          <a:p>
            <a:pPr algn="just"/>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IN"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Kochchi</a:t>
            </a:r>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is the extreme south western port</a:t>
            </a:r>
            <a:endParaRPr lang="en-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descr="International-Freight-Shipping.jpg.gif"/>
          <p:cNvPicPr>
            <a:picLocks noChangeAspect="1"/>
          </p:cNvPicPr>
          <p:nvPr/>
        </p:nvPicPr>
        <p:blipFill>
          <a:blip r:embed="rId2"/>
          <a:stretch>
            <a:fillRect/>
          </a:stretch>
        </p:blipFill>
        <p:spPr>
          <a:xfrm>
            <a:off x="3071802" y="4786322"/>
            <a:ext cx="2376478" cy="187329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jpg"/>
          <p:cNvPicPr>
            <a:picLocks noChangeAspect="1"/>
          </p:cNvPicPr>
          <p:nvPr/>
        </p:nvPicPr>
        <p:blipFill>
          <a:blip r:embed="rId2"/>
          <a:srcRect l="10535" t="11923" r="13082" b="19791"/>
          <a:stretch>
            <a:fillRect/>
          </a:stretch>
        </p:blipFill>
        <p:spPr>
          <a:xfrm>
            <a:off x="2357422" y="500042"/>
            <a:ext cx="5214974" cy="5735979"/>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714348" y="428604"/>
            <a:ext cx="794640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Major ports and international airports</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050" y="2571744"/>
            <a:ext cx="3220753"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AIRWAYS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descr="Air_India_Airbus_A310-304_VT-EQS.jpg"/>
          <p:cNvPicPr>
            <a:picLocks noChangeAspect="1"/>
          </p:cNvPicPr>
          <p:nvPr/>
        </p:nvPicPr>
        <p:blipFill>
          <a:blip r:embed="rId2"/>
          <a:stretch>
            <a:fillRect/>
          </a:stretch>
        </p:blipFill>
        <p:spPr>
          <a:xfrm>
            <a:off x="1643042" y="214290"/>
            <a:ext cx="5764358" cy="201472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Air-India-Boeing-747-412-2.jpg"/>
          <p:cNvPicPr>
            <a:picLocks noChangeAspect="1"/>
          </p:cNvPicPr>
          <p:nvPr/>
        </p:nvPicPr>
        <p:blipFill>
          <a:blip r:embed="rId3"/>
          <a:stretch>
            <a:fillRect/>
          </a:stretch>
        </p:blipFill>
        <p:spPr>
          <a:xfrm>
            <a:off x="571472" y="4000504"/>
            <a:ext cx="3871914" cy="257966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anadian_Helicopters_Bell_206LR_Labrador.jpg"/>
          <p:cNvPicPr>
            <a:picLocks noChangeAspect="1"/>
          </p:cNvPicPr>
          <p:nvPr/>
        </p:nvPicPr>
        <p:blipFill>
          <a:blip r:embed="rId4" cstate="print"/>
          <a:stretch>
            <a:fillRect/>
          </a:stretch>
        </p:blipFill>
        <p:spPr>
          <a:xfrm>
            <a:off x="5000628" y="4000504"/>
            <a:ext cx="3921965" cy="260137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500042"/>
            <a:ext cx="7572428"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en-U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Airways=</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air travel today is the fastest most comfortable and prestigious mode of transport. It can cover very difficult terrains like high mountains, dreary deserts, dense forests and also long sea stretches with great ease </a:t>
            </a:r>
            <a:endParaRPr lang="en-U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Picture 2" descr="Air-India-Boeing-747-412-2.jpg"/>
          <p:cNvPicPr>
            <a:picLocks noChangeAspect="1"/>
          </p:cNvPicPr>
          <p:nvPr/>
        </p:nvPicPr>
        <p:blipFill>
          <a:blip r:embed="rId2"/>
          <a:stretch>
            <a:fillRect/>
          </a:stretch>
        </p:blipFill>
        <p:spPr>
          <a:xfrm>
            <a:off x="2143108" y="3357562"/>
            <a:ext cx="5014922" cy="334119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357166"/>
            <a:ext cx="4482316"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accent3"/>
                </a:solidFill>
              </a:rPr>
              <a:t>Types Of Airways</a:t>
            </a:r>
            <a:endParaRPr lang="en-US" sz="4000" b="1" cap="none" spc="0" dirty="0">
              <a:ln/>
              <a:solidFill>
                <a:schemeClr val="accent3"/>
              </a:solidFill>
              <a:effectLst/>
            </a:endParaRPr>
          </a:p>
        </p:txBody>
      </p:sp>
      <p:sp>
        <p:nvSpPr>
          <p:cNvPr id="3" name="Rectangle 2"/>
          <p:cNvSpPr/>
          <p:nvPr/>
        </p:nvSpPr>
        <p:spPr>
          <a:xfrm>
            <a:off x="785786" y="1214422"/>
            <a:ext cx="6930102" cy="120032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marL="742950" indent="-742950" algn="just">
              <a:buAutoNum type="arabicParen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International airports</a:t>
            </a:r>
          </a:p>
          <a:p>
            <a:pPr marL="742950" indent="-742950" algn="just"/>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Domestic airports</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14290"/>
            <a:ext cx="8242962"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International Airports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Rectangle 2"/>
          <p:cNvSpPr/>
          <p:nvPr/>
        </p:nvSpPr>
        <p:spPr>
          <a:xfrm>
            <a:off x="714348" y="2000240"/>
            <a:ext cx="6992413" cy="3416320"/>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Delhi, Mumbai</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Kolkata, Chennai,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Thiruvananthapuram</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Bangalore, Amritsar, Hyderabad,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Ahmedabad</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Panaji,Guhawati</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Cochin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357166"/>
            <a:ext cx="5918608"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Domestic Airport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928662" y="2643182"/>
            <a:ext cx="7206696" cy="2308324"/>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just"/>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There are 63 domestic airports in India</a:t>
            </a:r>
          </a:p>
          <a:p>
            <a:pPr algn="just"/>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Airports are managed by the Airports authority of India</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r_India_Airbus_A310-304_VT-EQS.jpg"/>
          <p:cNvPicPr>
            <a:picLocks noChangeAspect="1"/>
          </p:cNvPicPr>
          <p:nvPr/>
        </p:nvPicPr>
        <p:blipFill>
          <a:blip r:embed="rId2" cstate="print"/>
          <a:stretch>
            <a:fillRect/>
          </a:stretch>
        </p:blipFill>
        <p:spPr>
          <a:xfrm>
            <a:off x="1000100" y="857232"/>
            <a:ext cx="2556601" cy="1650306"/>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Air-India-Boeing-747-412-2.jpg"/>
          <p:cNvPicPr>
            <a:picLocks noChangeAspect="1"/>
          </p:cNvPicPr>
          <p:nvPr/>
        </p:nvPicPr>
        <p:blipFill>
          <a:blip r:embed="rId3"/>
          <a:stretch>
            <a:fillRect/>
          </a:stretch>
        </p:blipFill>
        <p:spPr>
          <a:xfrm>
            <a:off x="4643438" y="785794"/>
            <a:ext cx="3335928" cy="222256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Canadian_Helicopters_Bell_206LR_Labrador.jpg"/>
          <p:cNvPicPr>
            <a:picLocks noChangeAspect="1"/>
          </p:cNvPicPr>
          <p:nvPr/>
        </p:nvPicPr>
        <p:blipFill>
          <a:blip r:embed="rId4" cstate="print"/>
          <a:stretch>
            <a:fillRect/>
          </a:stretch>
        </p:blipFill>
        <p:spPr>
          <a:xfrm>
            <a:off x="1000100" y="3071810"/>
            <a:ext cx="3123408" cy="2071702"/>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Kannur-Airport.jpg"/>
          <p:cNvPicPr>
            <a:picLocks noChangeAspect="1"/>
          </p:cNvPicPr>
          <p:nvPr/>
        </p:nvPicPr>
        <p:blipFill>
          <a:blip r:embed="rId5"/>
          <a:stretch>
            <a:fillRect/>
          </a:stretch>
        </p:blipFill>
        <p:spPr>
          <a:xfrm>
            <a:off x="4500562" y="3929066"/>
            <a:ext cx="4643438" cy="200026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357166"/>
            <a:ext cx="6232796"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COMMUNICATION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1571604" y="1928802"/>
            <a:ext cx="5357834" cy="4524315"/>
          </a:xfrm>
          <a:prstGeom prst="rect">
            <a:avLst/>
          </a:prstGeom>
        </p:spPr>
        <p:txBody>
          <a:bodyPr wrap="square">
            <a:spAutoFit/>
          </a:bodyPr>
          <a:lstStyle/>
          <a:p>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These the process of the communication is very cheap and easy we should communicate with the other in too many short time following are the mean of the communication that are used today to communicate with each other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Email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 internet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phone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 letters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 Faxes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6. news papers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7. </a:t>
            </a:r>
            <a:r>
              <a:rPr lang="en-IN"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Pumplifts</a:t>
            </a: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8. </a:t>
            </a:r>
            <a:r>
              <a:rPr lang="en-IN"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baners</a:t>
            </a: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9. signboards on the road </a:t>
            </a:r>
            <a:b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10. news groups </a:t>
            </a:r>
            <a:endParaRPr lang="en-IN"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Picture 3" descr="communication-300x204.jpg"/>
          <p:cNvPicPr>
            <a:picLocks noChangeAspect="1"/>
          </p:cNvPicPr>
          <p:nvPr/>
        </p:nvPicPr>
        <p:blipFill>
          <a:blip r:embed="rId2"/>
          <a:stretch>
            <a:fillRect/>
          </a:stretch>
        </p:blipFill>
        <p:spPr>
          <a:xfrm>
            <a:off x="5286380" y="4214818"/>
            <a:ext cx="2857500" cy="19431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STD-ISD-PCO-telephone-in-India.jpg"/>
          <p:cNvPicPr>
            <a:picLocks noChangeAspect="1"/>
          </p:cNvPicPr>
          <p:nvPr/>
        </p:nvPicPr>
        <p:blipFill>
          <a:blip r:embed="rId3" cstate="print"/>
          <a:stretch>
            <a:fillRect/>
          </a:stretch>
        </p:blipFill>
        <p:spPr>
          <a:xfrm>
            <a:off x="7143768" y="1714488"/>
            <a:ext cx="1524011" cy="11430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2786058"/>
            <a:ext cx="7480987" cy="1200329"/>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TRANSPORT</a:t>
            </a:r>
            <a:endParaRPr lang="en-U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descr="20-cruise-ship.jpg"/>
          <p:cNvPicPr>
            <a:picLocks noChangeAspect="1"/>
          </p:cNvPicPr>
          <p:nvPr/>
        </p:nvPicPr>
        <p:blipFill>
          <a:blip r:embed="rId2"/>
          <a:stretch>
            <a:fillRect/>
          </a:stretch>
        </p:blipFill>
        <p:spPr>
          <a:xfrm>
            <a:off x="5715008" y="785794"/>
            <a:ext cx="2202655" cy="1762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ir_India_Airbus_A310-304_VT-EQS.jpg"/>
          <p:cNvPicPr>
            <a:picLocks noChangeAspect="1"/>
          </p:cNvPicPr>
          <p:nvPr/>
        </p:nvPicPr>
        <p:blipFill>
          <a:blip r:embed="rId3" cstate="print"/>
          <a:stretch>
            <a:fillRect/>
          </a:stretch>
        </p:blipFill>
        <p:spPr>
          <a:xfrm>
            <a:off x="1857355" y="4286256"/>
            <a:ext cx="2324059"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anadian_Helicopters_Bell_206LR_Labrador.jpg"/>
          <p:cNvPicPr>
            <a:picLocks noChangeAspect="1"/>
          </p:cNvPicPr>
          <p:nvPr/>
        </p:nvPicPr>
        <p:blipFill>
          <a:blip r:embed="rId4" cstate="print"/>
          <a:stretch>
            <a:fillRect/>
          </a:stretch>
        </p:blipFill>
        <p:spPr>
          <a:xfrm>
            <a:off x="1500166" y="642918"/>
            <a:ext cx="2702052" cy="1792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Indian-railways-login-train-3.jpg"/>
          <p:cNvPicPr>
            <a:picLocks noChangeAspect="1"/>
          </p:cNvPicPr>
          <p:nvPr/>
        </p:nvPicPr>
        <p:blipFill>
          <a:blip r:embed="rId5"/>
          <a:stretch>
            <a:fillRect/>
          </a:stretch>
        </p:blipFill>
        <p:spPr>
          <a:xfrm>
            <a:off x="5429256" y="4000504"/>
            <a:ext cx="2338382" cy="2376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90923236_e50c2acc88_z.jpg"/>
          <p:cNvPicPr>
            <a:picLocks noChangeAspect="1"/>
          </p:cNvPicPr>
          <p:nvPr/>
        </p:nvPicPr>
        <p:blipFill>
          <a:blip r:embed="rId2" cstate="print"/>
          <a:stretch>
            <a:fillRect/>
          </a:stretch>
        </p:blipFill>
        <p:spPr>
          <a:xfrm>
            <a:off x="714348" y="1142984"/>
            <a:ext cx="2043967" cy="135732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communication-300x204.jpg"/>
          <p:cNvPicPr>
            <a:picLocks noChangeAspect="1"/>
          </p:cNvPicPr>
          <p:nvPr/>
        </p:nvPicPr>
        <p:blipFill>
          <a:blip r:embed="rId3"/>
          <a:stretch>
            <a:fillRect/>
          </a:stretch>
        </p:blipFill>
        <p:spPr>
          <a:xfrm>
            <a:off x="3571868" y="857232"/>
            <a:ext cx="2857500" cy="19431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depositphotos_2618684-Direct-Communication.jpg"/>
          <p:cNvPicPr>
            <a:picLocks noChangeAspect="1"/>
          </p:cNvPicPr>
          <p:nvPr/>
        </p:nvPicPr>
        <p:blipFill>
          <a:blip r:embed="rId4" cstate="print"/>
          <a:stretch>
            <a:fillRect/>
          </a:stretch>
        </p:blipFill>
        <p:spPr>
          <a:xfrm>
            <a:off x="571471" y="3000372"/>
            <a:ext cx="2667019" cy="200026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Impact-of-technology-on-Communication-2.jpeg"/>
          <p:cNvPicPr>
            <a:picLocks noChangeAspect="1"/>
          </p:cNvPicPr>
          <p:nvPr/>
        </p:nvPicPr>
        <p:blipFill>
          <a:blip r:embed="rId5" cstate="print"/>
          <a:stretch>
            <a:fillRect/>
          </a:stretch>
        </p:blipFill>
        <p:spPr>
          <a:xfrm>
            <a:off x="3643306" y="3071810"/>
            <a:ext cx="2589628" cy="2071702"/>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Intex-LCD-Television-m.jpg"/>
          <p:cNvPicPr>
            <a:picLocks noChangeAspect="1"/>
          </p:cNvPicPr>
          <p:nvPr/>
        </p:nvPicPr>
        <p:blipFill>
          <a:blip r:embed="rId6"/>
          <a:stretch>
            <a:fillRect/>
          </a:stretch>
        </p:blipFill>
        <p:spPr>
          <a:xfrm>
            <a:off x="6706036" y="2071678"/>
            <a:ext cx="2437964" cy="17859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8138767"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INTERNATIONAL TRADE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785786" y="1785926"/>
            <a:ext cx="7358114" cy="4247317"/>
          </a:xfrm>
          <a:prstGeom prst="rect">
            <a:avLst/>
          </a:prstGeom>
        </p:spPr>
        <p:txBody>
          <a:bodyPr wrap="square">
            <a:spAutoFit/>
          </a:bodyPr>
          <a:lstStyle/>
          <a:p>
            <a:r>
              <a:rPr lang="en-I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Trade between two countries is called international trade. It includes exchange of commodities, services, information and knowledge</a:t>
            </a:r>
          </a:p>
          <a:p>
            <a:r>
              <a:rPr lang="en-I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Relation or difference between nation's exports and imports is called balance of trade.</a:t>
            </a:r>
          </a:p>
          <a:p>
            <a:endParaRPr lang="en-I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en-I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1)No country can survive without international trade because resources are space bound</a:t>
            </a:r>
          </a:p>
          <a:p>
            <a:r>
              <a:rPr lang="en-I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2)Advancement of international trade of a country leads to its economic prosperity because such as trade provides so many jobs to workers as well as business to traders</a:t>
            </a:r>
          </a:p>
          <a:p>
            <a:r>
              <a:rPr lang="en-I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3)It is through International trade that we earn much of our foreign exchange which is required for importing many essential goods</a:t>
            </a:r>
          </a:p>
          <a:p>
            <a:r>
              <a:rPr lang="en-I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4)Foreign Trade helps in transfer of technology</a:t>
            </a:r>
            <a:endParaRPr lang="en-IN"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Picture 5" descr="trade.jpg"/>
          <p:cNvPicPr>
            <a:picLocks noChangeAspect="1"/>
          </p:cNvPicPr>
          <p:nvPr/>
        </p:nvPicPr>
        <p:blipFill>
          <a:blip r:embed="rId2"/>
          <a:stretch>
            <a:fillRect/>
          </a:stretch>
        </p:blipFill>
        <p:spPr>
          <a:xfrm>
            <a:off x="7286644" y="5286388"/>
            <a:ext cx="1503564" cy="135732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85728"/>
            <a:ext cx="748474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TOURISM AS A TRADE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214414" y="1643050"/>
            <a:ext cx="6680107"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I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Tourism comprises the activities of the people </a:t>
            </a:r>
            <a:r>
              <a:rPr lang="en-IN"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traveling</a:t>
            </a:r>
            <a:r>
              <a:rPr lang="en-I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to and staying outside their usual environments for more than one consecutive day for leisure, business and other purposes. Tourists visit other places for heritage tourism, religious activities, eco tourism, adventure tourism, cultural tourism, medical tourism and business tourism</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urs_r1_c1.jpg"/>
          <p:cNvPicPr>
            <a:picLocks noChangeAspect="1"/>
          </p:cNvPicPr>
          <p:nvPr/>
        </p:nvPicPr>
        <p:blipFill>
          <a:blip r:embed="rId2"/>
          <a:stretch>
            <a:fillRect/>
          </a:stretch>
        </p:blipFill>
        <p:spPr>
          <a:xfrm>
            <a:off x="500034" y="1899138"/>
            <a:ext cx="8143932" cy="305972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428604"/>
            <a:ext cx="7106434"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Important Questions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642910" y="1714488"/>
            <a:ext cx="807249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What are the advantages of Tourism industry?</a:t>
            </a:r>
          </a:p>
          <a:p>
            <a:pPr algn="just"/>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 Provides job opportunity. </a:t>
            </a: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2)Promotes national integration</a:t>
            </a: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3)Supports local handicraft industries and local cultures</a:t>
            </a: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4)helps in cultural interaction and exchange</a:t>
            </a: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5)helps to earn foreign exchange</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642910" y="3714752"/>
            <a:ext cx="7715304"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2)What are the problems faced by Indian Roadways?</a:t>
            </a: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Ans:1)Road network is inadequate for increasing traffic</a:t>
            </a: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2)About half of the roads are </a:t>
            </a:r>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unmetalled</a:t>
            </a:r>
            <a:endPar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3)The national highways are inadequate and poorly maintained</a:t>
            </a: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4)The roadways are highly congested in cities</a:t>
            </a:r>
          </a:p>
          <a:p>
            <a:pPr algn="just"/>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5)lack of proper safety measures</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7166"/>
            <a:ext cx="8786874"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3)What are the advantages of transport?</a:t>
            </a:r>
          </a:p>
          <a:p>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:1)facilitates easy and free movement of people from one place to another place</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2)Helps to carry goods and materials from one place to another</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3)helps in production and distribution of goods</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4)connect markets with the production centres</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5)promotes easy accessibility of goods and services</a:t>
            </a:r>
            <a:endParaRPr lang="en-IN" dirty="0"/>
          </a:p>
        </p:txBody>
      </p:sp>
      <p:sp>
        <p:nvSpPr>
          <p:cNvPr id="3" name="Rectangle 2"/>
          <p:cNvSpPr/>
          <p:nvPr/>
        </p:nvSpPr>
        <p:spPr>
          <a:xfrm>
            <a:off x="285720" y="2500306"/>
            <a:ext cx="8358246"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4)What are the different types of roads in India?</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there are six types of roads in India</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Ans:1)golden quadrilateral super highways</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2)national highways</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3)state highways</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4)district highways</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5)rural roads or village roads</a:t>
            </a:r>
          </a:p>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6)border roads</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285720" y="5143512"/>
            <a:ext cx="792961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5)What do you mean by Balance of trade?</a:t>
            </a:r>
          </a:p>
          <a:p>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Relation or difference between nation's exports and imports is called balance of trade.</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36" y="2643182"/>
            <a:ext cx="4158511"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LAND WAYS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 name="Picture 2" descr="462589893_89378b6b15.jpg"/>
          <p:cNvPicPr>
            <a:picLocks noChangeAspect="1"/>
          </p:cNvPicPr>
          <p:nvPr/>
        </p:nvPicPr>
        <p:blipFill>
          <a:blip r:embed="rId2"/>
          <a:stretch>
            <a:fillRect/>
          </a:stretch>
        </p:blipFill>
        <p:spPr>
          <a:xfrm>
            <a:off x="785786" y="4071942"/>
            <a:ext cx="3214694" cy="2411021"/>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National-highway22.jpg"/>
          <p:cNvPicPr>
            <a:picLocks noChangeAspect="1"/>
          </p:cNvPicPr>
          <p:nvPr/>
        </p:nvPicPr>
        <p:blipFill>
          <a:blip r:embed="rId3"/>
          <a:stretch>
            <a:fillRect/>
          </a:stretch>
        </p:blipFill>
        <p:spPr>
          <a:xfrm>
            <a:off x="5000628" y="3929066"/>
            <a:ext cx="3851539" cy="2547941"/>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Sikkim-highway-300x190.jpg"/>
          <p:cNvPicPr>
            <a:picLocks noChangeAspect="1"/>
          </p:cNvPicPr>
          <p:nvPr/>
        </p:nvPicPr>
        <p:blipFill>
          <a:blip r:embed="rId4"/>
          <a:stretch>
            <a:fillRect/>
          </a:stretch>
        </p:blipFill>
        <p:spPr>
          <a:xfrm>
            <a:off x="928662" y="500041"/>
            <a:ext cx="3071834" cy="194549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32.jpg"/>
          <p:cNvPicPr>
            <a:picLocks noChangeAspect="1"/>
          </p:cNvPicPr>
          <p:nvPr/>
        </p:nvPicPr>
        <p:blipFill>
          <a:blip r:embed="rId5"/>
          <a:stretch>
            <a:fillRect/>
          </a:stretch>
        </p:blipFill>
        <p:spPr>
          <a:xfrm>
            <a:off x="5214942" y="428604"/>
            <a:ext cx="3500462" cy="185928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428604"/>
            <a:ext cx="4357718"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Roadways</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Rectangle 2"/>
          <p:cNvSpPr/>
          <p:nvPr/>
        </p:nvSpPr>
        <p:spPr>
          <a:xfrm>
            <a:off x="1142976" y="1142984"/>
            <a:ext cx="6786610" cy="4801314"/>
          </a:xfrm>
          <a:prstGeom prst="rect">
            <a:avLst/>
          </a:prstGeom>
        </p:spPr>
        <p:txBody>
          <a:bodyPr wrap="square">
            <a:spAutoFit/>
          </a:bodyPr>
          <a:lstStyle/>
          <a:p>
            <a:endParaRPr lang="en-IN" dirty="0" smtClean="0"/>
          </a:p>
          <a:p>
            <a:endParaRPr lang="en-IN" dirty="0" smtClean="0"/>
          </a:p>
          <a:p>
            <a:pPr algn="just"/>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India has one of the largest road networks in the world, aggregating to about 2.3 million km at present. In India roadways have preceded railways.</a:t>
            </a:r>
          </a:p>
          <a:p>
            <a:pPr algn="just"/>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growing importance of road transport </a:t>
            </a:r>
            <a:r>
              <a:rPr lang="en-IN"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vis</a:t>
            </a: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r>
              <a:rPr lang="en-IN"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vis</a:t>
            </a:r>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transport is rooted in the following reasons </a:t>
            </a:r>
          </a:p>
          <a:p>
            <a:pPr algn="just"/>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Construction of roads is much lower than that of railway lines </a:t>
            </a:r>
          </a:p>
          <a:p>
            <a:pPr algn="just"/>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 Roads can traverse comparatively more dissected and undulating topography.</a:t>
            </a:r>
          </a:p>
          <a:p>
            <a:pPr algn="just"/>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Roads can negotiate higher gradients of slopes and as such as the Himalayas</a:t>
            </a:r>
          </a:p>
          <a:p>
            <a:pPr algn="just"/>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 Road transport is economical in transportation of few persons and relatively smaller amount of goods over short distances</a:t>
            </a:r>
          </a:p>
          <a:p>
            <a:pPr algn="just"/>
            <a:r>
              <a:rPr lang="en-IN"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 India roads are classified in the following six classes </a:t>
            </a:r>
            <a:endParaRPr lang="en-IN"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15404"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just"/>
            <a:r>
              <a:rPr lang="en-US" sz="28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Golden Quadrilateral Super Highways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major objective of these Super highways is to reduce the time and distance between the mega cities of India . These highways are implemented by the National Highway Authority of India (NHAI)</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descr="32.jpg"/>
          <p:cNvPicPr>
            <a:picLocks noChangeAspect="1"/>
          </p:cNvPicPr>
          <p:nvPr/>
        </p:nvPicPr>
        <p:blipFill>
          <a:blip r:embed="rId2"/>
          <a:stretch>
            <a:fillRect/>
          </a:stretch>
        </p:blipFill>
        <p:spPr>
          <a:xfrm>
            <a:off x="2357422" y="3357562"/>
            <a:ext cx="4000528" cy="242983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15436"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just"/>
            <a:r>
              <a:rPr lang="en-US" sz="28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National Highways </a:t>
            </a: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IN"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National Highways link extreme parts of the country. These are the primary road systems and are laid and maintained by the Central Public Works Department (CPWD)</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2" descr="National-highway22.jpg"/>
          <p:cNvPicPr>
            <a:picLocks noChangeAspect="1"/>
          </p:cNvPicPr>
          <p:nvPr/>
        </p:nvPicPr>
        <p:blipFill>
          <a:blip r:embed="rId2"/>
          <a:stretch>
            <a:fillRect/>
          </a:stretch>
        </p:blipFill>
        <p:spPr>
          <a:xfrm>
            <a:off x="1785918" y="2928934"/>
            <a:ext cx="5471354" cy="3619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7" y="214290"/>
            <a:ext cx="8143931"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u="sng"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State highways</a:t>
            </a: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IN"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Roads linking a state capital with different district headquarters are known as state highways . These roads are constructed and maintained by the State Public Works Department </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Akshay\Desktop\Roadways0002.jpg"/>
          <p:cNvPicPr>
            <a:picLocks noChangeAspect="1" noChangeArrowheads="1"/>
          </p:cNvPicPr>
          <p:nvPr/>
        </p:nvPicPr>
        <p:blipFill>
          <a:blip r:embed="rId2" cstate="print"/>
          <a:srcRect/>
          <a:stretch>
            <a:fillRect/>
          </a:stretch>
        </p:blipFill>
        <p:spPr bwMode="auto">
          <a:xfrm>
            <a:off x="2500298" y="3286124"/>
            <a:ext cx="4092590" cy="3069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04"/>
            <a:ext cx="7858180" cy="1815882"/>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DISTRICT ROADS=</a:t>
            </a:r>
            <a:r>
              <a:rPr lang="en-IN"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These roads connect the district headquarters with other places of the district. </a:t>
            </a:r>
            <a:r>
              <a:rPr lang="en-IN" sz="2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Thes</a:t>
            </a:r>
            <a:r>
              <a:rPr lang="en-IN"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roads are maintained by the </a:t>
            </a:r>
            <a:r>
              <a:rPr lang="en-IN" sz="2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zila</a:t>
            </a:r>
            <a:r>
              <a:rPr lang="en-IN"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IN" sz="2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parishad</a:t>
            </a:r>
            <a:r>
              <a:rPr lang="en-IN"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C:\Users\Akshay\Desktop\66.jpg"/>
          <p:cNvPicPr>
            <a:picLocks noChangeAspect="1" noChangeArrowheads="1"/>
          </p:cNvPicPr>
          <p:nvPr/>
        </p:nvPicPr>
        <p:blipFill>
          <a:blip r:embed="rId2"/>
          <a:srcRect/>
          <a:stretch>
            <a:fillRect/>
          </a:stretch>
        </p:blipFill>
        <p:spPr bwMode="auto">
          <a:xfrm>
            <a:off x="3000364" y="3500438"/>
            <a:ext cx="2803525" cy="185896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felines of national econom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lifelines of national economy</Template>
  <TotalTime>0</TotalTime>
  <Words>1309</Words>
  <Application>Microsoft Office PowerPoint</Application>
  <PresentationFormat>On-screen Show (4:3)</PresentationFormat>
  <Paragraphs>128</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lifelines of national economy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created xsi:type="dcterms:W3CDTF">2005-01-04T21:51:46Z</dcterms:created>
  <dcterms:modified xsi:type="dcterms:W3CDTF">2004-12-31T20:45:43Z</dcterms:modified>
</cp:coreProperties>
</file>