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39" r:id="rId2"/>
    <p:sldId id="257" r:id="rId3"/>
    <p:sldId id="258" r:id="rId4"/>
    <p:sldId id="259" r:id="rId5"/>
    <p:sldId id="260" r:id="rId6"/>
    <p:sldId id="261" r:id="rId7"/>
    <p:sldId id="262" r:id="rId8"/>
    <p:sldId id="273" r:id="rId9"/>
    <p:sldId id="302" r:id="rId10"/>
    <p:sldId id="298" r:id="rId11"/>
    <p:sldId id="263" r:id="rId12"/>
    <p:sldId id="264" r:id="rId13"/>
    <p:sldId id="265" r:id="rId14"/>
    <p:sldId id="266" r:id="rId15"/>
    <p:sldId id="297" r:id="rId16"/>
    <p:sldId id="299" r:id="rId17"/>
    <p:sldId id="267" r:id="rId18"/>
    <p:sldId id="268" r:id="rId19"/>
    <p:sldId id="269" r:id="rId20"/>
    <p:sldId id="270" r:id="rId21"/>
    <p:sldId id="271" r:id="rId22"/>
    <p:sldId id="300" r:id="rId23"/>
    <p:sldId id="272" r:id="rId24"/>
    <p:sldId id="274" r:id="rId25"/>
    <p:sldId id="275" r:id="rId26"/>
    <p:sldId id="276" r:id="rId27"/>
    <p:sldId id="277" r:id="rId28"/>
    <p:sldId id="278" r:id="rId29"/>
    <p:sldId id="279" r:id="rId30"/>
    <p:sldId id="340" r:id="rId31"/>
    <p:sldId id="280" r:id="rId32"/>
    <p:sldId id="341" r:id="rId33"/>
    <p:sldId id="342" r:id="rId34"/>
    <p:sldId id="343" r:id="rId35"/>
    <p:sldId id="328" r:id="rId36"/>
    <p:sldId id="344" r:id="rId37"/>
    <p:sldId id="329" r:id="rId38"/>
    <p:sldId id="338" r:id="rId39"/>
    <p:sldId id="336" r:id="rId40"/>
    <p:sldId id="303" r:id="rId41"/>
    <p:sldId id="315" r:id="rId42"/>
    <p:sldId id="316" r:id="rId43"/>
    <p:sldId id="317" r:id="rId44"/>
    <p:sldId id="319" r:id="rId45"/>
    <p:sldId id="320" r:id="rId46"/>
    <p:sldId id="321" r:id="rId47"/>
    <p:sldId id="322" r:id="rId48"/>
    <p:sldId id="323" r:id="rId49"/>
    <p:sldId id="324" r:id="rId50"/>
    <p:sldId id="325" r:id="rId51"/>
    <p:sldId id="326" r:id="rId52"/>
    <p:sldId id="337"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0D03"/>
    <a:srgbClr val="FF0000"/>
    <a:srgbClr val="490330"/>
    <a:srgbClr val="003300"/>
    <a:srgbClr val="FFCC00"/>
    <a:srgbClr val="66CCFF"/>
    <a:srgbClr val="00FFFF"/>
    <a:srgbClr val="FF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40" autoAdjust="0"/>
    <p:restoredTop sz="94728"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126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42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6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126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789443B-8E8D-4FD5-887D-4DB0AE3232C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8BBDA1-5C4F-416E-B875-DED96D2725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7DE3B8-7585-41DA-BD45-D1F3D03324D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49013B-6E64-468B-BA4C-325ACD2C7D7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AB8E93-177E-4202-B76A-2A591AF71A2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411338-C114-4B40-97AD-F63D6AAA249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E380C9-9536-48B9-BF5F-DCF9C1A3DC8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155012E-F2F4-44C1-95AE-E09D67E8088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3ECDFE-1927-4A5B-A186-C4846BAB69B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FF3191-8CD3-466C-9296-F0281E358A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3A061E-B2EE-4778-AC69-D9E6C19883C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4D6B97-A651-4047-8F89-093F96E878A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E9B3C5C-3BBD-4FB6-8729-3D9D1F7934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2700000"/>
        </a:gradFill>
        <a:effectLst/>
      </p:bgPr>
    </p:bg>
    <p:spTree>
      <p:nvGrpSpPr>
        <p:cNvPr id="1" name=""/>
        <p:cNvGrpSpPr/>
        <p:nvPr/>
      </p:nvGrpSpPr>
      <p:grpSpPr>
        <a:xfrm>
          <a:off x="0" y="0"/>
          <a:ext cx="0" cy="0"/>
          <a:chOff x="0" y="0"/>
          <a:chExt cx="0" cy="0"/>
        </a:xfrm>
      </p:grpSpPr>
      <p:sp>
        <p:nvSpPr>
          <p:cNvPr id="4" name="Rectangle 3"/>
          <p:cNvSpPr/>
          <p:nvPr/>
        </p:nvSpPr>
        <p:spPr>
          <a:xfrm>
            <a:off x="-1785981" y="1785926"/>
            <a:ext cx="12644525" cy="3785652"/>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8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CONTROL </a:t>
            </a:r>
          </a:p>
          <a:p>
            <a:pPr algn="ctr">
              <a:defRPr/>
            </a:pPr>
            <a:r>
              <a:rPr lang="en-US" sz="8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 AND </a:t>
            </a:r>
          </a:p>
          <a:p>
            <a:pPr algn="ctr">
              <a:defRPr/>
            </a:pPr>
            <a:r>
              <a:rPr lang="en-US" sz="8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CO-ORDINATION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55534" name="Group 238"/>
          <p:cNvGraphicFramePr>
            <a:graphicFrameLocks noGrp="1"/>
          </p:cNvGraphicFramePr>
          <p:nvPr/>
        </p:nvGraphicFramePr>
        <p:xfrm>
          <a:off x="6084888" y="1052513"/>
          <a:ext cx="2484437" cy="1188720"/>
        </p:xfrm>
        <a:graphic>
          <a:graphicData uri="http://schemas.openxmlformats.org/drawingml/2006/table">
            <a:tbl>
              <a:tblPr/>
              <a:tblGrid>
                <a:gridCol w="2484437"/>
              </a:tblGrid>
              <a:tr h="57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DENDRITE OF ANOTHER NERVE CELL</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5537" name="Group 241"/>
          <p:cNvGraphicFramePr>
            <a:graphicFrameLocks noGrp="1"/>
          </p:cNvGraphicFramePr>
          <p:nvPr/>
        </p:nvGraphicFramePr>
        <p:xfrm>
          <a:off x="395288" y="3573463"/>
          <a:ext cx="1944687" cy="822960"/>
        </p:xfrm>
        <a:graphic>
          <a:graphicData uri="http://schemas.openxmlformats.org/drawingml/2006/table">
            <a:tbl>
              <a:tblPr/>
              <a:tblGrid>
                <a:gridCol w="1944687"/>
              </a:tblGrid>
              <a:tr h="57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RECEPTOR ORGAN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5538" name="Group 242"/>
          <p:cNvGraphicFramePr>
            <a:graphicFrameLocks noGrp="1"/>
          </p:cNvGraphicFramePr>
          <p:nvPr/>
        </p:nvGraphicFramePr>
        <p:xfrm>
          <a:off x="1331913" y="4724400"/>
          <a:ext cx="1944687" cy="1261872"/>
        </p:xfrm>
        <a:graphic>
          <a:graphicData uri="http://schemas.openxmlformats.org/drawingml/2006/table">
            <a:tbl>
              <a:tblPr/>
              <a:tblGrid>
                <a:gridCol w="1944687"/>
              </a:tblGrid>
              <a:tr h="1008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RECEPTOR</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(TIP OF DENDRITE)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5539" name="Group 243"/>
          <p:cNvGraphicFramePr>
            <a:graphicFrameLocks noGrp="1"/>
          </p:cNvGraphicFramePr>
          <p:nvPr/>
        </p:nvGraphicFramePr>
        <p:xfrm>
          <a:off x="3708400" y="5949950"/>
          <a:ext cx="1800225" cy="457200"/>
        </p:xfrm>
        <a:graphic>
          <a:graphicData uri="http://schemas.openxmlformats.org/drawingml/2006/table">
            <a:tbl>
              <a:tblPr/>
              <a:tblGrid>
                <a:gridCol w="1800225"/>
              </a:tblGrid>
              <a:tr h="288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DENDRITE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5530" name="Group 234"/>
          <p:cNvGraphicFramePr>
            <a:graphicFrameLocks noGrp="1"/>
          </p:cNvGraphicFramePr>
          <p:nvPr/>
        </p:nvGraphicFramePr>
        <p:xfrm>
          <a:off x="5651500" y="5229225"/>
          <a:ext cx="1295400" cy="457200"/>
        </p:xfrm>
        <a:graphic>
          <a:graphicData uri="http://schemas.openxmlformats.org/drawingml/2006/table">
            <a:tbl>
              <a:tblPr/>
              <a:tblGrid>
                <a:gridCol w="1295400"/>
              </a:tblGrid>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CYTON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5531" name="Group 235"/>
          <p:cNvGraphicFramePr>
            <a:graphicFrameLocks noGrp="1"/>
          </p:cNvGraphicFramePr>
          <p:nvPr/>
        </p:nvGraphicFramePr>
        <p:xfrm>
          <a:off x="6804025" y="4437063"/>
          <a:ext cx="1079500" cy="503238"/>
        </p:xfrm>
        <a:graphic>
          <a:graphicData uri="http://schemas.openxmlformats.org/drawingml/2006/table">
            <a:tbl>
              <a:tblPr/>
              <a:tblGrid>
                <a:gridCol w="1079500"/>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AXON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5532" name="Group 236"/>
          <p:cNvGraphicFramePr>
            <a:graphicFrameLocks noGrp="1"/>
          </p:cNvGraphicFramePr>
          <p:nvPr/>
        </p:nvGraphicFramePr>
        <p:xfrm>
          <a:off x="7164388" y="3500438"/>
          <a:ext cx="1584325" cy="457200"/>
        </p:xfrm>
        <a:graphic>
          <a:graphicData uri="http://schemas.openxmlformats.org/drawingml/2006/table">
            <a:tbl>
              <a:tblPr/>
              <a:tblGrid>
                <a:gridCol w="1584325"/>
              </a:tblGrid>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AXONITE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5533" name="Group 237"/>
          <p:cNvGraphicFramePr>
            <a:graphicFrameLocks noGrp="1"/>
          </p:cNvGraphicFramePr>
          <p:nvPr/>
        </p:nvGraphicFramePr>
        <p:xfrm>
          <a:off x="6877050" y="2565400"/>
          <a:ext cx="1655763" cy="457200"/>
        </p:xfrm>
        <a:graphic>
          <a:graphicData uri="http://schemas.openxmlformats.org/drawingml/2006/table">
            <a:tbl>
              <a:tblPr/>
              <a:tblGrid>
                <a:gridCol w="1655763"/>
              </a:tblGrid>
              <a:tr h="404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SYNAPSE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5535" name="Group 239"/>
          <p:cNvGraphicFramePr>
            <a:graphicFrameLocks noGrp="1"/>
          </p:cNvGraphicFramePr>
          <p:nvPr/>
        </p:nvGraphicFramePr>
        <p:xfrm>
          <a:off x="4067175" y="765175"/>
          <a:ext cx="1150938" cy="457200"/>
        </p:xfrm>
        <a:graphic>
          <a:graphicData uri="http://schemas.openxmlformats.org/drawingml/2006/table">
            <a:tbl>
              <a:tblPr/>
              <a:tblGrid>
                <a:gridCol w="1150938"/>
              </a:tblGrid>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BRAIN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5536" name="Group 240"/>
          <p:cNvGraphicFramePr>
            <a:graphicFrameLocks noGrp="1"/>
          </p:cNvGraphicFramePr>
          <p:nvPr/>
        </p:nvGraphicFramePr>
        <p:xfrm>
          <a:off x="395288" y="2205038"/>
          <a:ext cx="1871662" cy="822960"/>
        </p:xfrm>
        <a:graphic>
          <a:graphicData uri="http://schemas.openxmlformats.org/drawingml/2006/table">
            <a:tbl>
              <a:tblPr/>
              <a:tblGrid>
                <a:gridCol w="1871662"/>
              </a:tblGrid>
              <a:tr h="692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rPr>
                        <a:t>EXTERNAL STIMULI</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5558" name="Group 262"/>
          <p:cNvGraphicFramePr>
            <a:graphicFrameLocks noGrp="1"/>
          </p:cNvGraphicFramePr>
          <p:nvPr/>
        </p:nvGraphicFramePr>
        <p:xfrm>
          <a:off x="2555875" y="2565400"/>
          <a:ext cx="3673475" cy="1456944"/>
        </p:xfrm>
        <a:graphic>
          <a:graphicData uri="http://schemas.openxmlformats.org/drawingml/2006/table">
            <a:tbl>
              <a:tblPr/>
              <a:tblGrid>
                <a:gridCol w="3673475"/>
              </a:tblGrid>
              <a:tr h="1384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sng" strike="noStrike" cap="none" normalizeH="0" baseline="0" smtClean="0">
                          <a:ln>
                            <a:noFill/>
                          </a:ln>
                          <a:solidFill>
                            <a:schemeClr val="tx1"/>
                          </a:solidFill>
                          <a:effectLst/>
                          <a:latin typeface="Arial" charset="0"/>
                        </a:rPr>
                        <a:t>EFFECTOR ORGAN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smtClean="0">
                          <a:ln>
                            <a:noFill/>
                          </a:ln>
                          <a:solidFill>
                            <a:schemeClr val="tx1"/>
                          </a:solidFill>
                          <a:effectLst/>
                          <a:latin typeface="Arial" charset="0"/>
                        </a:rPr>
                        <a:t>(MUSCLES &amp; GLANDS)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516" name="Line 220"/>
          <p:cNvSpPr>
            <a:spLocks noChangeShapeType="1"/>
          </p:cNvSpPr>
          <p:nvPr/>
        </p:nvSpPr>
        <p:spPr bwMode="auto">
          <a:xfrm>
            <a:off x="1547813" y="4365625"/>
            <a:ext cx="360362" cy="358775"/>
          </a:xfrm>
          <a:prstGeom prst="line">
            <a:avLst/>
          </a:prstGeom>
          <a:noFill/>
          <a:ln w="9525">
            <a:solidFill>
              <a:schemeClr val="tx1"/>
            </a:solidFill>
            <a:round/>
            <a:headEnd/>
            <a:tailEnd type="triangle" w="med" len="med"/>
          </a:ln>
        </p:spPr>
        <p:txBody>
          <a:bodyPr/>
          <a:lstStyle/>
          <a:p>
            <a:endParaRPr lang="en-US"/>
          </a:p>
        </p:txBody>
      </p:sp>
      <p:sp>
        <p:nvSpPr>
          <p:cNvPr id="55518" name="Line 222"/>
          <p:cNvSpPr>
            <a:spLocks noChangeShapeType="1"/>
          </p:cNvSpPr>
          <p:nvPr/>
        </p:nvSpPr>
        <p:spPr bwMode="auto">
          <a:xfrm>
            <a:off x="3276600" y="5949950"/>
            <a:ext cx="431800" cy="142875"/>
          </a:xfrm>
          <a:prstGeom prst="line">
            <a:avLst/>
          </a:prstGeom>
          <a:noFill/>
          <a:ln w="9525">
            <a:solidFill>
              <a:schemeClr val="tx1"/>
            </a:solidFill>
            <a:round/>
            <a:headEnd/>
            <a:tailEnd type="triangle" w="med" len="med"/>
          </a:ln>
        </p:spPr>
        <p:txBody>
          <a:bodyPr/>
          <a:lstStyle/>
          <a:p>
            <a:endParaRPr lang="en-US"/>
          </a:p>
        </p:txBody>
      </p:sp>
      <p:sp>
        <p:nvSpPr>
          <p:cNvPr id="55519" name="Line 223"/>
          <p:cNvSpPr>
            <a:spLocks noChangeShapeType="1"/>
          </p:cNvSpPr>
          <p:nvPr/>
        </p:nvSpPr>
        <p:spPr bwMode="auto">
          <a:xfrm flipV="1">
            <a:off x="5508625" y="5661025"/>
            <a:ext cx="863600" cy="431800"/>
          </a:xfrm>
          <a:prstGeom prst="line">
            <a:avLst/>
          </a:prstGeom>
          <a:noFill/>
          <a:ln w="9525">
            <a:solidFill>
              <a:schemeClr val="tx1"/>
            </a:solidFill>
            <a:round/>
            <a:headEnd/>
            <a:tailEnd type="triangle" w="med" len="med"/>
          </a:ln>
        </p:spPr>
        <p:txBody>
          <a:bodyPr/>
          <a:lstStyle/>
          <a:p>
            <a:endParaRPr lang="en-US"/>
          </a:p>
        </p:txBody>
      </p:sp>
      <p:sp>
        <p:nvSpPr>
          <p:cNvPr id="55520" name="Line 224"/>
          <p:cNvSpPr>
            <a:spLocks noChangeShapeType="1"/>
          </p:cNvSpPr>
          <p:nvPr/>
        </p:nvSpPr>
        <p:spPr bwMode="auto">
          <a:xfrm flipV="1">
            <a:off x="6804025" y="4941888"/>
            <a:ext cx="360363" cy="287337"/>
          </a:xfrm>
          <a:prstGeom prst="line">
            <a:avLst/>
          </a:prstGeom>
          <a:noFill/>
          <a:ln w="9525">
            <a:solidFill>
              <a:schemeClr val="tx1"/>
            </a:solidFill>
            <a:round/>
            <a:headEnd/>
            <a:tailEnd type="triangle" w="med" len="med"/>
          </a:ln>
        </p:spPr>
        <p:txBody>
          <a:bodyPr/>
          <a:lstStyle/>
          <a:p>
            <a:endParaRPr lang="en-US"/>
          </a:p>
        </p:txBody>
      </p:sp>
      <p:sp>
        <p:nvSpPr>
          <p:cNvPr id="55522" name="Line 226"/>
          <p:cNvSpPr>
            <a:spLocks noChangeShapeType="1"/>
          </p:cNvSpPr>
          <p:nvPr/>
        </p:nvSpPr>
        <p:spPr bwMode="auto">
          <a:xfrm flipV="1">
            <a:off x="7451725" y="3933825"/>
            <a:ext cx="360363" cy="503238"/>
          </a:xfrm>
          <a:prstGeom prst="line">
            <a:avLst/>
          </a:prstGeom>
          <a:noFill/>
          <a:ln w="9525">
            <a:solidFill>
              <a:schemeClr val="tx1"/>
            </a:solidFill>
            <a:round/>
            <a:headEnd/>
            <a:tailEnd type="triangle" w="med" len="med"/>
          </a:ln>
        </p:spPr>
        <p:txBody>
          <a:bodyPr/>
          <a:lstStyle/>
          <a:p>
            <a:endParaRPr lang="en-US"/>
          </a:p>
        </p:txBody>
      </p:sp>
      <p:sp>
        <p:nvSpPr>
          <p:cNvPr id="55523" name="Line 227"/>
          <p:cNvSpPr>
            <a:spLocks noChangeShapeType="1"/>
          </p:cNvSpPr>
          <p:nvPr/>
        </p:nvSpPr>
        <p:spPr bwMode="auto">
          <a:xfrm flipH="1" flipV="1">
            <a:off x="7885113" y="2997200"/>
            <a:ext cx="71437" cy="503238"/>
          </a:xfrm>
          <a:prstGeom prst="line">
            <a:avLst/>
          </a:prstGeom>
          <a:noFill/>
          <a:ln w="9525">
            <a:solidFill>
              <a:schemeClr val="tx1"/>
            </a:solidFill>
            <a:round/>
            <a:headEnd/>
            <a:tailEnd type="triangle" w="med" len="med"/>
          </a:ln>
        </p:spPr>
        <p:txBody>
          <a:bodyPr/>
          <a:lstStyle/>
          <a:p>
            <a:endParaRPr lang="en-US"/>
          </a:p>
        </p:txBody>
      </p:sp>
      <p:sp>
        <p:nvSpPr>
          <p:cNvPr id="55524" name="Line 228"/>
          <p:cNvSpPr>
            <a:spLocks noChangeShapeType="1"/>
          </p:cNvSpPr>
          <p:nvPr/>
        </p:nvSpPr>
        <p:spPr bwMode="auto">
          <a:xfrm flipH="1" flipV="1">
            <a:off x="7451725" y="2205038"/>
            <a:ext cx="215900" cy="360362"/>
          </a:xfrm>
          <a:prstGeom prst="line">
            <a:avLst/>
          </a:prstGeom>
          <a:noFill/>
          <a:ln w="9525">
            <a:solidFill>
              <a:schemeClr val="tx1"/>
            </a:solidFill>
            <a:round/>
            <a:headEnd/>
            <a:tailEnd type="triangle" w="med" len="med"/>
          </a:ln>
        </p:spPr>
        <p:txBody>
          <a:bodyPr/>
          <a:lstStyle/>
          <a:p>
            <a:endParaRPr lang="en-US"/>
          </a:p>
        </p:txBody>
      </p:sp>
      <p:sp>
        <p:nvSpPr>
          <p:cNvPr id="55525" name="Line 229"/>
          <p:cNvSpPr>
            <a:spLocks noChangeShapeType="1"/>
          </p:cNvSpPr>
          <p:nvPr/>
        </p:nvSpPr>
        <p:spPr bwMode="auto">
          <a:xfrm flipH="1" flipV="1">
            <a:off x="5219700" y="908050"/>
            <a:ext cx="865188" cy="360363"/>
          </a:xfrm>
          <a:prstGeom prst="line">
            <a:avLst/>
          </a:prstGeom>
          <a:noFill/>
          <a:ln w="9525">
            <a:solidFill>
              <a:schemeClr val="tx1"/>
            </a:solidFill>
            <a:round/>
            <a:headEnd/>
            <a:tailEnd type="triangle" w="med" len="med"/>
          </a:ln>
        </p:spPr>
        <p:txBody>
          <a:bodyPr/>
          <a:lstStyle/>
          <a:p>
            <a:endParaRPr lang="en-US"/>
          </a:p>
        </p:txBody>
      </p:sp>
      <p:sp>
        <p:nvSpPr>
          <p:cNvPr id="55526" name="Line 230"/>
          <p:cNvSpPr>
            <a:spLocks noChangeShapeType="1"/>
          </p:cNvSpPr>
          <p:nvPr/>
        </p:nvSpPr>
        <p:spPr bwMode="auto">
          <a:xfrm>
            <a:off x="4500563" y="1196975"/>
            <a:ext cx="0" cy="1368425"/>
          </a:xfrm>
          <a:prstGeom prst="line">
            <a:avLst/>
          </a:prstGeom>
          <a:noFill/>
          <a:ln w="9525">
            <a:solidFill>
              <a:schemeClr val="tx1"/>
            </a:solidFill>
            <a:round/>
            <a:headEnd/>
            <a:tailEnd type="triangle" w="med" len="med"/>
          </a:ln>
        </p:spPr>
        <p:txBody>
          <a:bodyPr/>
          <a:lstStyle/>
          <a:p>
            <a:endParaRPr lang="en-US"/>
          </a:p>
        </p:txBody>
      </p:sp>
      <p:sp>
        <p:nvSpPr>
          <p:cNvPr id="55527" name="Line 231"/>
          <p:cNvSpPr>
            <a:spLocks noChangeShapeType="1"/>
          </p:cNvSpPr>
          <p:nvPr/>
        </p:nvSpPr>
        <p:spPr bwMode="auto">
          <a:xfrm flipH="1">
            <a:off x="1187450" y="2997200"/>
            <a:ext cx="71438" cy="576263"/>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5536"/>
                                        </p:tgtEl>
                                        <p:attrNameLst>
                                          <p:attrName>style.visibility</p:attrName>
                                        </p:attrNameLst>
                                      </p:cBhvr>
                                      <p:to>
                                        <p:strVal val="visible"/>
                                      </p:to>
                                    </p:set>
                                    <p:anim calcmode="lin" valueType="num">
                                      <p:cBhvr>
                                        <p:cTn id="7" dur="2000" fill="hold"/>
                                        <p:tgtEl>
                                          <p:spTgt spid="55536"/>
                                        </p:tgtEl>
                                        <p:attrNameLst>
                                          <p:attrName>ppt_w</p:attrName>
                                        </p:attrNameLst>
                                      </p:cBhvr>
                                      <p:tavLst>
                                        <p:tav tm="0">
                                          <p:val>
                                            <p:fltVal val="0"/>
                                          </p:val>
                                        </p:tav>
                                        <p:tav tm="100000">
                                          <p:val>
                                            <p:strVal val="#ppt_w"/>
                                          </p:val>
                                        </p:tav>
                                      </p:tavLst>
                                    </p:anim>
                                    <p:anim calcmode="lin" valueType="num">
                                      <p:cBhvr>
                                        <p:cTn id="8" dur="2000" fill="hold"/>
                                        <p:tgtEl>
                                          <p:spTgt spid="55536"/>
                                        </p:tgtEl>
                                        <p:attrNameLst>
                                          <p:attrName>ppt_h</p:attrName>
                                        </p:attrNameLst>
                                      </p:cBhvr>
                                      <p:tavLst>
                                        <p:tav tm="0">
                                          <p:val>
                                            <p:fltVal val="0"/>
                                          </p:val>
                                        </p:tav>
                                        <p:tav tm="100000">
                                          <p:val>
                                            <p:strVal val="#ppt_h"/>
                                          </p:val>
                                        </p:tav>
                                      </p:tavLst>
                                    </p:anim>
                                    <p:anim calcmode="lin" valueType="num">
                                      <p:cBhvr>
                                        <p:cTn id="9" dur="2000" fill="hold"/>
                                        <p:tgtEl>
                                          <p:spTgt spid="55536"/>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5553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55527"/>
                                        </p:tgtEl>
                                        <p:attrNameLst>
                                          <p:attrName>style.visibility</p:attrName>
                                        </p:attrNameLst>
                                      </p:cBhvr>
                                      <p:to>
                                        <p:strVal val="visible"/>
                                      </p:to>
                                    </p:set>
                                    <p:anim calcmode="lin" valueType="num">
                                      <p:cBhvr additive="base">
                                        <p:cTn id="15" dur="1000" fill="hold"/>
                                        <p:tgtEl>
                                          <p:spTgt spid="55527"/>
                                        </p:tgtEl>
                                        <p:attrNameLst>
                                          <p:attrName>ppt_x</p:attrName>
                                        </p:attrNameLst>
                                      </p:cBhvr>
                                      <p:tavLst>
                                        <p:tav tm="0">
                                          <p:val>
                                            <p:strVal val="#ppt_x"/>
                                          </p:val>
                                        </p:tav>
                                        <p:tav tm="100000">
                                          <p:val>
                                            <p:strVal val="#ppt_x"/>
                                          </p:val>
                                        </p:tav>
                                      </p:tavLst>
                                    </p:anim>
                                    <p:anim calcmode="lin" valueType="num">
                                      <p:cBhvr additive="base">
                                        <p:cTn id="16" dur="1000" fill="hold"/>
                                        <p:tgtEl>
                                          <p:spTgt spid="5552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55537"/>
                                        </p:tgtEl>
                                        <p:attrNameLst>
                                          <p:attrName>style.visibility</p:attrName>
                                        </p:attrNameLst>
                                      </p:cBhvr>
                                      <p:to>
                                        <p:strVal val="visible"/>
                                      </p:to>
                                    </p:set>
                                    <p:anim calcmode="lin" valueType="num">
                                      <p:cBhvr>
                                        <p:cTn id="21" dur="1000" fill="hold"/>
                                        <p:tgtEl>
                                          <p:spTgt spid="55537"/>
                                        </p:tgtEl>
                                        <p:attrNameLst>
                                          <p:attrName>ppt_w</p:attrName>
                                        </p:attrNameLst>
                                      </p:cBhvr>
                                      <p:tavLst>
                                        <p:tav tm="0">
                                          <p:val>
                                            <p:fltVal val="0"/>
                                          </p:val>
                                        </p:tav>
                                        <p:tav tm="100000">
                                          <p:val>
                                            <p:strVal val="#ppt_w"/>
                                          </p:val>
                                        </p:tav>
                                      </p:tavLst>
                                    </p:anim>
                                    <p:anim calcmode="lin" valueType="num">
                                      <p:cBhvr>
                                        <p:cTn id="22" dur="1000" fill="hold"/>
                                        <p:tgtEl>
                                          <p:spTgt spid="55537"/>
                                        </p:tgtEl>
                                        <p:attrNameLst>
                                          <p:attrName>ppt_h</p:attrName>
                                        </p:attrNameLst>
                                      </p:cBhvr>
                                      <p:tavLst>
                                        <p:tav tm="0">
                                          <p:val>
                                            <p:fltVal val="0"/>
                                          </p:val>
                                        </p:tav>
                                        <p:tav tm="100000">
                                          <p:val>
                                            <p:strVal val="#ppt_h"/>
                                          </p:val>
                                        </p:tav>
                                      </p:tavLst>
                                    </p:anim>
                                    <p:anim calcmode="lin" valueType="num">
                                      <p:cBhvr>
                                        <p:cTn id="23" dur="1000" fill="hold"/>
                                        <p:tgtEl>
                                          <p:spTgt spid="5553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553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grpId="0" nodeType="clickEffect">
                                  <p:stCondLst>
                                    <p:cond delay="0"/>
                                  </p:stCondLst>
                                  <p:childTnLst>
                                    <p:set>
                                      <p:cBhvr>
                                        <p:cTn id="28" dur="1" fill="hold">
                                          <p:stCondLst>
                                            <p:cond delay="0"/>
                                          </p:stCondLst>
                                        </p:cTn>
                                        <p:tgtEl>
                                          <p:spTgt spid="55516"/>
                                        </p:tgtEl>
                                        <p:attrNameLst>
                                          <p:attrName>style.visibility</p:attrName>
                                        </p:attrNameLst>
                                      </p:cBhvr>
                                      <p:to>
                                        <p:strVal val="visible"/>
                                      </p:to>
                                    </p:set>
                                    <p:anim calcmode="lin" valueType="num">
                                      <p:cBhvr additive="base">
                                        <p:cTn id="29" dur="1000" fill="hold"/>
                                        <p:tgtEl>
                                          <p:spTgt spid="55516"/>
                                        </p:tgtEl>
                                        <p:attrNameLst>
                                          <p:attrName>ppt_x</p:attrName>
                                        </p:attrNameLst>
                                      </p:cBhvr>
                                      <p:tavLst>
                                        <p:tav tm="0">
                                          <p:val>
                                            <p:strVal val="0-#ppt_w/2"/>
                                          </p:val>
                                        </p:tav>
                                        <p:tav tm="100000">
                                          <p:val>
                                            <p:strVal val="#ppt_x"/>
                                          </p:val>
                                        </p:tav>
                                      </p:tavLst>
                                    </p:anim>
                                    <p:anim calcmode="lin" valueType="num">
                                      <p:cBhvr additive="base">
                                        <p:cTn id="30" dur="1000" fill="hold"/>
                                        <p:tgtEl>
                                          <p:spTgt spid="55516"/>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nodeType="clickEffect">
                                  <p:stCondLst>
                                    <p:cond delay="0"/>
                                  </p:stCondLst>
                                  <p:childTnLst>
                                    <p:set>
                                      <p:cBhvr>
                                        <p:cTn id="34" dur="1" fill="hold">
                                          <p:stCondLst>
                                            <p:cond delay="0"/>
                                          </p:stCondLst>
                                        </p:cTn>
                                        <p:tgtEl>
                                          <p:spTgt spid="55538"/>
                                        </p:tgtEl>
                                        <p:attrNameLst>
                                          <p:attrName>style.visibility</p:attrName>
                                        </p:attrNameLst>
                                      </p:cBhvr>
                                      <p:to>
                                        <p:strVal val="visible"/>
                                      </p:to>
                                    </p:set>
                                    <p:anim calcmode="lin" valueType="num">
                                      <p:cBhvr>
                                        <p:cTn id="35" dur="1000" fill="hold"/>
                                        <p:tgtEl>
                                          <p:spTgt spid="55538"/>
                                        </p:tgtEl>
                                        <p:attrNameLst>
                                          <p:attrName>ppt_w</p:attrName>
                                        </p:attrNameLst>
                                      </p:cBhvr>
                                      <p:tavLst>
                                        <p:tav tm="0">
                                          <p:val>
                                            <p:fltVal val="0"/>
                                          </p:val>
                                        </p:tav>
                                        <p:tav tm="100000">
                                          <p:val>
                                            <p:strVal val="#ppt_w"/>
                                          </p:val>
                                        </p:tav>
                                      </p:tavLst>
                                    </p:anim>
                                    <p:anim calcmode="lin" valueType="num">
                                      <p:cBhvr>
                                        <p:cTn id="36" dur="1000" fill="hold"/>
                                        <p:tgtEl>
                                          <p:spTgt spid="55538"/>
                                        </p:tgtEl>
                                        <p:attrNameLst>
                                          <p:attrName>ppt_h</p:attrName>
                                        </p:attrNameLst>
                                      </p:cBhvr>
                                      <p:tavLst>
                                        <p:tav tm="0">
                                          <p:val>
                                            <p:fltVal val="0"/>
                                          </p:val>
                                        </p:tav>
                                        <p:tav tm="100000">
                                          <p:val>
                                            <p:strVal val="#ppt_h"/>
                                          </p:val>
                                        </p:tav>
                                      </p:tavLst>
                                    </p:anim>
                                    <p:anim calcmode="lin" valueType="num">
                                      <p:cBhvr>
                                        <p:cTn id="37" dur="1000" fill="hold"/>
                                        <p:tgtEl>
                                          <p:spTgt spid="5553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555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55518"/>
                                        </p:tgtEl>
                                        <p:attrNameLst>
                                          <p:attrName>style.visibility</p:attrName>
                                        </p:attrNameLst>
                                      </p:cBhvr>
                                      <p:to>
                                        <p:strVal val="visible"/>
                                      </p:to>
                                    </p:set>
                                    <p:anim calcmode="lin" valueType="num">
                                      <p:cBhvr additive="base">
                                        <p:cTn id="43" dur="1000" fill="hold"/>
                                        <p:tgtEl>
                                          <p:spTgt spid="55518"/>
                                        </p:tgtEl>
                                        <p:attrNameLst>
                                          <p:attrName>ppt_x</p:attrName>
                                        </p:attrNameLst>
                                      </p:cBhvr>
                                      <p:tavLst>
                                        <p:tav tm="0">
                                          <p:val>
                                            <p:strVal val="0-#ppt_w/2"/>
                                          </p:val>
                                        </p:tav>
                                        <p:tav tm="100000">
                                          <p:val>
                                            <p:strVal val="#ppt_x"/>
                                          </p:val>
                                        </p:tav>
                                      </p:tavLst>
                                    </p:anim>
                                    <p:anim calcmode="lin" valueType="num">
                                      <p:cBhvr additive="base">
                                        <p:cTn id="44" dur="1000" fill="hold"/>
                                        <p:tgtEl>
                                          <p:spTgt spid="55518"/>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nodeType="clickEffect">
                                  <p:stCondLst>
                                    <p:cond delay="0"/>
                                  </p:stCondLst>
                                  <p:childTnLst>
                                    <p:set>
                                      <p:cBhvr>
                                        <p:cTn id="48" dur="1" fill="hold">
                                          <p:stCondLst>
                                            <p:cond delay="0"/>
                                          </p:stCondLst>
                                        </p:cTn>
                                        <p:tgtEl>
                                          <p:spTgt spid="55539"/>
                                        </p:tgtEl>
                                        <p:attrNameLst>
                                          <p:attrName>style.visibility</p:attrName>
                                        </p:attrNameLst>
                                      </p:cBhvr>
                                      <p:to>
                                        <p:strVal val="visible"/>
                                      </p:to>
                                    </p:set>
                                    <p:anim calcmode="lin" valueType="num">
                                      <p:cBhvr>
                                        <p:cTn id="49" dur="1000" fill="hold"/>
                                        <p:tgtEl>
                                          <p:spTgt spid="55539"/>
                                        </p:tgtEl>
                                        <p:attrNameLst>
                                          <p:attrName>ppt_w</p:attrName>
                                        </p:attrNameLst>
                                      </p:cBhvr>
                                      <p:tavLst>
                                        <p:tav tm="0">
                                          <p:val>
                                            <p:fltVal val="0"/>
                                          </p:val>
                                        </p:tav>
                                        <p:tav tm="100000">
                                          <p:val>
                                            <p:strVal val="#ppt_w"/>
                                          </p:val>
                                        </p:tav>
                                      </p:tavLst>
                                    </p:anim>
                                    <p:anim calcmode="lin" valueType="num">
                                      <p:cBhvr>
                                        <p:cTn id="50" dur="1000" fill="hold"/>
                                        <p:tgtEl>
                                          <p:spTgt spid="55539"/>
                                        </p:tgtEl>
                                        <p:attrNameLst>
                                          <p:attrName>ppt_h</p:attrName>
                                        </p:attrNameLst>
                                      </p:cBhvr>
                                      <p:tavLst>
                                        <p:tav tm="0">
                                          <p:val>
                                            <p:fltVal val="0"/>
                                          </p:val>
                                        </p:tav>
                                        <p:tav tm="100000">
                                          <p:val>
                                            <p:strVal val="#ppt_h"/>
                                          </p:val>
                                        </p:tav>
                                      </p:tavLst>
                                    </p:anim>
                                    <p:anim calcmode="lin" valueType="num">
                                      <p:cBhvr>
                                        <p:cTn id="51" dur="1000" fill="hold"/>
                                        <p:tgtEl>
                                          <p:spTgt spid="55539"/>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555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12" fill="hold" grpId="0" nodeType="clickEffect">
                                  <p:stCondLst>
                                    <p:cond delay="0"/>
                                  </p:stCondLst>
                                  <p:childTnLst>
                                    <p:set>
                                      <p:cBhvr>
                                        <p:cTn id="56" dur="1" fill="hold">
                                          <p:stCondLst>
                                            <p:cond delay="0"/>
                                          </p:stCondLst>
                                        </p:cTn>
                                        <p:tgtEl>
                                          <p:spTgt spid="55519"/>
                                        </p:tgtEl>
                                        <p:attrNameLst>
                                          <p:attrName>style.visibility</p:attrName>
                                        </p:attrNameLst>
                                      </p:cBhvr>
                                      <p:to>
                                        <p:strVal val="visible"/>
                                      </p:to>
                                    </p:set>
                                    <p:anim calcmode="lin" valueType="num">
                                      <p:cBhvr additive="base">
                                        <p:cTn id="57" dur="1000" fill="hold"/>
                                        <p:tgtEl>
                                          <p:spTgt spid="55519"/>
                                        </p:tgtEl>
                                        <p:attrNameLst>
                                          <p:attrName>ppt_x</p:attrName>
                                        </p:attrNameLst>
                                      </p:cBhvr>
                                      <p:tavLst>
                                        <p:tav tm="0">
                                          <p:val>
                                            <p:strVal val="0-#ppt_w/2"/>
                                          </p:val>
                                        </p:tav>
                                        <p:tav tm="100000">
                                          <p:val>
                                            <p:strVal val="#ppt_x"/>
                                          </p:val>
                                        </p:tav>
                                      </p:tavLst>
                                    </p:anim>
                                    <p:anim calcmode="lin" valueType="num">
                                      <p:cBhvr additive="base">
                                        <p:cTn id="58" dur="1000" fill="hold"/>
                                        <p:tgtEl>
                                          <p:spTgt spid="5551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nodeType="clickEffect">
                                  <p:stCondLst>
                                    <p:cond delay="0"/>
                                  </p:stCondLst>
                                  <p:childTnLst>
                                    <p:set>
                                      <p:cBhvr>
                                        <p:cTn id="62" dur="1" fill="hold">
                                          <p:stCondLst>
                                            <p:cond delay="0"/>
                                          </p:stCondLst>
                                        </p:cTn>
                                        <p:tgtEl>
                                          <p:spTgt spid="55530"/>
                                        </p:tgtEl>
                                        <p:attrNameLst>
                                          <p:attrName>style.visibility</p:attrName>
                                        </p:attrNameLst>
                                      </p:cBhvr>
                                      <p:to>
                                        <p:strVal val="visible"/>
                                      </p:to>
                                    </p:set>
                                    <p:anim calcmode="lin" valueType="num">
                                      <p:cBhvr>
                                        <p:cTn id="63" dur="1000" fill="hold"/>
                                        <p:tgtEl>
                                          <p:spTgt spid="55530"/>
                                        </p:tgtEl>
                                        <p:attrNameLst>
                                          <p:attrName>ppt_w</p:attrName>
                                        </p:attrNameLst>
                                      </p:cBhvr>
                                      <p:tavLst>
                                        <p:tav tm="0">
                                          <p:val>
                                            <p:fltVal val="0"/>
                                          </p:val>
                                        </p:tav>
                                        <p:tav tm="100000">
                                          <p:val>
                                            <p:strVal val="#ppt_w"/>
                                          </p:val>
                                        </p:tav>
                                      </p:tavLst>
                                    </p:anim>
                                    <p:anim calcmode="lin" valueType="num">
                                      <p:cBhvr>
                                        <p:cTn id="64" dur="1000" fill="hold"/>
                                        <p:tgtEl>
                                          <p:spTgt spid="55530"/>
                                        </p:tgtEl>
                                        <p:attrNameLst>
                                          <p:attrName>ppt_h</p:attrName>
                                        </p:attrNameLst>
                                      </p:cBhvr>
                                      <p:tavLst>
                                        <p:tav tm="0">
                                          <p:val>
                                            <p:fltVal val="0"/>
                                          </p:val>
                                        </p:tav>
                                        <p:tav tm="100000">
                                          <p:val>
                                            <p:strVal val="#ppt_h"/>
                                          </p:val>
                                        </p:tav>
                                      </p:tavLst>
                                    </p:anim>
                                    <p:anim calcmode="lin" valueType="num">
                                      <p:cBhvr>
                                        <p:cTn id="65" dur="1000" fill="hold"/>
                                        <p:tgtEl>
                                          <p:spTgt spid="55530"/>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5553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12" fill="hold" grpId="0" nodeType="clickEffect">
                                  <p:stCondLst>
                                    <p:cond delay="0"/>
                                  </p:stCondLst>
                                  <p:childTnLst>
                                    <p:set>
                                      <p:cBhvr>
                                        <p:cTn id="70" dur="1" fill="hold">
                                          <p:stCondLst>
                                            <p:cond delay="0"/>
                                          </p:stCondLst>
                                        </p:cTn>
                                        <p:tgtEl>
                                          <p:spTgt spid="55520"/>
                                        </p:tgtEl>
                                        <p:attrNameLst>
                                          <p:attrName>style.visibility</p:attrName>
                                        </p:attrNameLst>
                                      </p:cBhvr>
                                      <p:to>
                                        <p:strVal val="visible"/>
                                      </p:to>
                                    </p:set>
                                    <p:anim calcmode="lin" valueType="num">
                                      <p:cBhvr additive="base">
                                        <p:cTn id="71" dur="1000" fill="hold"/>
                                        <p:tgtEl>
                                          <p:spTgt spid="55520"/>
                                        </p:tgtEl>
                                        <p:attrNameLst>
                                          <p:attrName>ppt_x</p:attrName>
                                        </p:attrNameLst>
                                      </p:cBhvr>
                                      <p:tavLst>
                                        <p:tav tm="0">
                                          <p:val>
                                            <p:strVal val="0-#ppt_w/2"/>
                                          </p:val>
                                        </p:tav>
                                        <p:tav tm="100000">
                                          <p:val>
                                            <p:strVal val="#ppt_x"/>
                                          </p:val>
                                        </p:tav>
                                      </p:tavLst>
                                    </p:anim>
                                    <p:anim calcmode="lin" valueType="num">
                                      <p:cBhvr additive="base">
                                        <p:cTn id="72" dur="1000" fill="hold"/>
                                        <p:tgtEl>
                                          <p:spTgt spid="5552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5" presetClass="entr" presetSubtype="0" fill="hold" nodeType="clickEffect">
                                  <p:stCondLst>
                                    <p:cond delay="0"/>
                                  </p:stCondLst>
                                  <p:childTnLst>
                                    <p:set>
                                      <p:cBhvr>
                                        <p:cTn id="76" dur="1" fill="hold">
                                          <p:stCondLst>
                                            <p:cond delay="0"/>
                                          </p:stCondLst>
                                        </p:cTn>
                                        <p:tgtEl>
                                          <p:spTgt spid="55531"/>
                                        </p:tgtEl>
                                        <p:attrNameLst>
                                          <p:attrName>style.visibility</p:attrName>
                                        </p:attrNameLst>
                                      </p:cBhvr>
                                      <p:to>
                                        <p:strVal val="visible"/>
                                      </p:to>
                                    </p:set>
                                    <p:anim calcmode="lin" valueType="num">
                                      <p:cBhvr>
                                        <p:cTn id="77" dur="1000" fill="hold"/>
                                        <p:tgtEl>
                                          <p:spTgt spid="55531"/>
                                        </p:tgtEl>
                                        <p:attrNameLst>
                                          <p:attrName>ppt_w</p:attrName>
                                        </p:attrNameLst>
                                      </p:cBhvr>
                                      <p:tavLst>
                                        <p:tav tm="0">
                                          <p:val>
                                            <p:fltVal val="0"/>
                                          </p:val>
                                        </p:tav>
                                        <p:tav tm="100000">
                                          <p:val>
                                            <p:strVal val="#ppt_w"/>
                                          </p:val>
                                        </p:tav>
                                      </p:tavLst>
                                    </p:anim>
                                    <p:anim calcmode="lin" valueType="num">
                                      <p:cBhvr>
                                        <p:cTn id="78" dur="1000" fill="hold"/>
                                        <p:tgtEl>
                                          <p:spTgt spid="55531"/>
                                        </p:tgtEl>
                                        <p:attrNameLst>
                                          <p:attrName>ppt_h</p:attrName>
                                        </p:attrNameLst>
                                      </p:cBhvr>
                                      <p:tavLst>
                                        <p:tav tm="0">
                                          <p:val>
                                            <p:fltVal val="0"/>
                                          </p:val>
                                        </p:tav>
                                        <p:tav tm="100000">
                                          <p:val>
                                            <p:strVal val="#ppt_h"/>
                                          </p:val>
                                        </p:tav>
                                      </p:tavLst>
                                    </p:anim>
                                    <p:anim calcmode="lin" valueType="num">
                                      <p:cBhvr>
                                        <p:cTn id="79" dur="1000" fill="hold"/>
                                        <p:tgtEl>
                                          <p:spTgt spid="55531"/>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5553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5522"/>
                                        </p:tgtEl>
                                        <p:attrNameLst>
                                          <p:attrName>style.visibility</p:attrName>
                                        </p:attrNameLst>
                                      </p:cBhvr>
                                      <p:to>
                                        <p:strVal val="visible"/>
                                      </p:to>
                                    </p:set>
                                    <p:anim calcmode="lin" valueType="num">
                                      <p:cBhvr additive="base">
                                        <p:cTn id="85" dur="1000" fill="hold"/>
                                        <p:tgtEl>
                                          <p:spTgt spid="55522"/>
                                        </p:tgtEl>
                                        <p:attrNameLst>
                                          <p:attrName>ppt_x</p:attrName>
                                        </p:attrNameLst>
                                      </p:cBhvr>
                                      <p:tavLst>
                                        <p:tav tm="0">
                                          <p:val>
                                            <p:strVal val="#ppt_x"/>
                                          </p:val>
                                        </p:tav>
                                        <p:tav tm="100000">
                                          <p:val>
                                            <p:strVal val="#ppt_x"/>
                                          </p:val>
                                        </p:tav>
                                      </p:tavLst>
                                    </p:anim>
                                    <p:anim calcmode="lin" valueType="num">
                                      <p:cBhvr additive="base">
                                        <p:cTn id="86" dur="1000" fill="hold"/>
                                        <p:tgtEl>
                                          <p:spTgt spid="5552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5" presetClass="entr" presetSubtype="0" fill="hold" nodeType="clickEffect">
                                  <p:stCondLst>
                                    <p:cond delay="0"/>
                                  </p:stCondLst>
                                  <p:childTnLst>
                                    <p:set>
                                      <p:cBhvr>
                                        <p:cTn id="90" dur="1" fill="hold">
                                          <p:stCondLst>
                                            <p:cond delay="0"/>
                                          </p:stCondLst>
                                        </p:cTn>
                                        <p:tgtEl>
                                          <p:spTgt spid="55532"/>
                                        </p:tgtEl>
                                        <p:attrNameLst>
                                          <p:attrName>style.visibility</p:attrName>
                                        </p:attrNameLst>
                                      </p:cBhvr>
                                      <p:to>
                                        <p:strVal val="visible"/>
                                      </p:to>
                                    </p:set>
                                    <p:anim calcmode="lin" valueType="num">
                                      <p:cBhvr>
                                        <p:cTn id="91" dur="1000" fill="hold"/>
                                        <p:tgtEl>
                                          <p:spTgt spid="55532"/>
                                        </p:tgtEl>
                                        <p:attrNameLst>
                                          <p:attrName>ppt_w</p:attrName>
                                        </p:attrNameLst>
                                      </p:cBhvr>
                                      <p:tavLst>
                                        <p:tav tm="0">
                                          <p:val>
                                            <p:fltVal val="0"/>
                                          </p:val>
                                        </p:tav>
                                        <p:tav tm="100000">
                                          <p:val>
                                            <p:strVal val="#ppt_w"/>
                                          </p:val>
                                        </p:tav>
                                      </p:tavLst>
                                    </p:anim>
                                    <p:anim calcmode="lin" valueType="num">
                                      <p:cBhvr>
                                        <p:cTn id="92" dur="1000" fill="hold"/>
                                        <p:tgtEl>
                                          <p:spTgt spid="55532"/>
                                        </p:tgtEl>
                                        <p:attrNameLst>
                                          <p:attrName>ppt_h</p:attrName>
                                        </p:attrNameLst>
                                      </p:cBhvr>
                                      <p:tavLst>
                                        <p:tav tm="0">
                                          <p:val>
                                            <p:fltVal val="0"/>
                                          </p:val>
                                        </p:tav>
                                        <p:tav tm="100000">
                                          <p:val>
                                            <p:strVal val="#ppt_h"/>
                                          </p:val>
                                        </p:tav>
                                      </p:tavLst>
                                    </p:anim>
                                    <p:anim calcmode="lin" valueType="num">
                                      <p:cBhvr>
                                        <p:cTn id="93" dur="1000" fill="hold"/>
                                        <p:tgtEl>
                                          <p:spTgt spid="55532"/>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5553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55523"/>
                                        </p:tgtEl>
                                        <p:attrNameLst>
                                          <p:attrName>style.visibility</p:attrName>
                                        </p:attrNameLst>
                                      </p:cBhvr>
                                      <p:to>
                                        <p:strVal val="visible"/>
                                      </p:to>
                                    </p:set>
                                    <p:anim calcmode="lin" valueType="num">
                                      <p:cBhvr additive="base">
                                        <p:cTn id="99" dur="1000" fill="hold"/>
                                        <p:tgtEl>
                                          <p:spTgt spid="55523"/>
                                        </p:tgtEl>
                                        <p:attrNameLst>
                                          <p:attrName>ppt_x</p:attrName>
                                        </p:attrNameLst>
                                      </p:cBhvr>
                                      <p:tavLst>
                                        <p:tav tm="0">
                                          <p:val>
                                            <p:strVal val="#ppt_x"/>
                                          </p:val>
                                        </p:tav>
                                        <p:tav tm="100000">
                                          <p:val>
                                            <p:strVal val="#ppt_x"/>
                                          </p:val>
                                        </p:tav>
                                      </p:tavLst>
                                    </p:anim>
                                    <p:anim calcmode="lin" valueType="num">
                                      <p:cBhvr additive="base">
                                        <p:cTn id="100" dur="1000" fill="hold"/>
                                        <p:tgtEl>
                                          <p:spTgt spid="55523"/>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5" presetClass="entr" presetSubtype="0" fill="hold" nodeType="clickEffect">
                                  <p:stCondLst>
                                    <p:cond delay="0"/>
                                  </p:stCondLst>
                                  <p:childTnLst>
                                    <p:set>
                                      <p:cBhvr>
                                        <p:cTn id="104" dur="1" fill="hold">
                                          <p:stCondLst>
                                            <p:cond delay="0"/>
                                          </p:stCondLst>
                                        </p:cTn>
                                        <p:tgtEl>
                                          <p:spTgt spid="55533"/>
                                        </p:tgtEl>
                                        <p:attrNameLst>
                                          <p:attrName>style.visibility</p:attrName>
                                        </p:attrNameLst>
                                      </p:cBhvr>
                                      <p:to>
                                        <p:strVal val="visible"/>
                                      </p:to>
                                    </p:set>
                                    <p:anim calcmode="lin" valueType="num">
                                      <p:cBhvr>
                                        <p:cTn id="105" dur="1000" fill="hold"/>
                                        <p:tgtEl>
                                          <p:spTgt spid="55533"/>
                                        </p:tgtEl>
                                        <p:attrNameLst>
                                          <p:attrName>ppt_w</p:attrName>
                                        </p:attrNameLst>
                                      </p:cBhvr>
                                      <p:tavLst>
                                        <p:tav tm="0">
                                          <p:val>
                                            <p:fltVal val="0"/>
                                          </p:val>
                                        </p:tav>
                                        <p:tav tm="100000">
                                          <p:val>
                                            <p:strVal val="#ppt_w"/>
                                          </p:val>
                                        </p:tav>
                                      </p:tavLst>
                                    </p:anim>
                                    <p:anim calcmode="lin" valueType="num">
                                      <p:cBhvr>
                                        <p:cTn id="106" dur="1000" fill="hold"/>
                                        <p:tgtEl>
                                          <p:spTgt spid="55533"/>
                                        </p:tgtEl>
                                        <p:attrNameLst>
                                          <p:attrName>ppt_h</p:attrName>
                                        </p:attrNameLst>
                                      </p:cBhvr>
                                      <p:tavLst>
                                        <p:tav tm="0">
                                          <p:val>
                                            <p:fltVal val="0"/>
                                          </p:val>
                                        </p:tav>
                                        <p:tav tm="100000">
                                          <p:val>
                                            <p:strVal val="#ppt_h"/>
                                          </p:val>
                                        </p:tav>
                                      </p:tavLst>
                                    </p:anim>
                                    <p:anim calcmode="lin" valueType="num">
                                      <p:cBhvr>
                                        <p:cTn id="107" dur="1000" fill="hold"/>
                                        <p:tgtEl>
                                          <p:spTgt spid="55533"/>
                                        </p:tgtEl>
                                        <p:attrNameLst>
                                          <p:attrName>ppt_x</p:attrName>
                                        </p:attrNameLst>
                                      </p:cBhvr>
                                      <p:tavLst>
                                        <p:tav tm="0" fmla="#ppt_x+(cos(-2*pi*(1-$))*-#ppt_x-sin(-2*pi*(1-$))*(1-#ppt_y))*(1-$)">
                                          <p:val>
                                            <p:fltVal val="0"/>
                                          </p:val>
                                        </p:tav>
                                        <p:tav tm="100000">
                                          <p:val>
                                            <p:fltVal val="1"/>
                                          </p:val>
                                        </p:tav>
                                      </p:tavLst>
                                    </p:anim>
                                    <p:anim calcmode="lin" valueType="num">
                                      <p:cBhvr>
                                        <p:cTn id="108" dur="1000" fill="hold"/>
                                        <p:tgtEl>
                                          <p:spTgt spid="5553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6" fill="hold" grpId="0" nodeType="clickEffect">
                                  <p:stCondLst>
                                    <p:cond delay="0"/>
                                  </p:stCondLst>
                                  <p:childTnLst>
                                    <p:set>
                                      <p:cBhvr>
                                        <p:cTn id="112" dur="1" fill="hold">
                                          <p:stCondLst>
                                            <p:cond delay="0"/>
                                          </p:stCondLst>
                                        </p:cTn>
                                        <p:tgtEl>
                                          <p:spTgt spid="55524"/>
                                        </p:tgtEl>
                                        <p:attrNameLst>
                                          <p:attrName>style.visibility</p:attrName>
                                        </p:attrNameLst>
                                      </p:cBhvr>
                                      <p:to>
                                        <p:strVal val="visible"/>
                                      </p:to>
                                    </p:set>
                                    <p:anim calcmode="lin" valueType="num">
                                      <p:cBhvr additive="base">
                                        <p:cTn id="113" dur="1000" fill="hold"/>
                                        <p:tgtEl>
                                          <p:spTgt spid="55524"/>
                                        </p:tgtEl>
                                        <p:attrNameLst>
                                          <p:attrName>ppt_x</p:attrName>
                                        </p:attrNameLst>
                                      </p:cBhvr>
                                      <p:tavLst>
                                        <p:tav tm="0">
                                          <p:val>
                                            <p:strVal val="1+#ppt_w/2"/>
                                          </p:val>
                                        </p:tav>
                                        <p:tav tm="100000">
                                          <p:val>
                                            <p:strVal val="#ppt_x"/>
                                          </p:val>
                                        </p:tav>
                                      </p:tavLst>
                                    </p:anim>
                                    <p:anim calcmode="lin" valueType="num">
                                      <p:cBhvr additive="base">
                                        <p:cTn id="114" dur="1000" fill="hold"/>
                                        <p:tgtEl>
                                          <p:spTgt spid="55524"/>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5" presetClass="entr" presetSubtype="0" fill="hold" nodeType="clickEffect">
                                  <p:stCondLst>
                                    <p:cond delay="0"/>
                                  </p:stCondLst>
                                  <p:childTnLst>
                                    <p:set>
                                      <p:cBhvr>
                                        <p:cTn id="118" dur="1" fill="hold">
                                          <p:stCondLst>
                                            <p:cond delay="0"/>
                                          </p:stCondLst>
                                        </p:cTn>
                                        <p:tgtEl>
                                          <p:spTgt spid="55534"/>
                                        </p:tgtEl>
                                        <p:attrNameLst>
                                          <p:attrName>style.visibility</p:attrName>
                                        </p:attrNameLst>
                                      </p:cBhvr>
                                      <p:to>
                                        <p:strVal val="visible"/>
                                      </p:to>
                                    </p:set>
                                    <p:anim calcmode="lin" valueType="num">
                                      <p:cBhvr>
                                        <p:cTn id="119" dur="1000" fill="hold"/>
                                        <p:tgtEl>
                                          <p:spTgt spid="55534"/>
                                        </p:tgtEl>
                                        <p:attrNameLst>
                                          <p:attrName>ppt_w</p:attrName>
                                        </p:attrNameLst>
                                      </p:cBhvr>
                                      <p:tavLst>
                                        <p:tav tm="0">
                                          <p:val>
                                            <p:fltVal val="0"/>
                                          </p:val>
                                        </p:tav>
                                        <p:tav tm="100000">
                                          <p:val>
                                            <p:strVal val="#ppt_w"/>
                                          </p:val>
                                        </p:tav>
                                      </p:tavLst>
                                    </p:anim>
                                    <p:anim calcmode="lin" valueType="num">
                                      <p:cBhvr>
                                        <p:cTn id="120" dur="1000" fill="hold"/>
                                        <p:tgtEl>
                                          <p:spTgt spid="55534"/>
                                        </p:tgtEl>
                                        <p:attrNameLst>
                                          <p:attrName>ppt_h</p:attrName>
                                        </p:attrNameLst>
                                      </p:cBhvr>
                                      <p:tavLst>
                                        <p:tav tm="0">
                                          <p:val>
                                            <p:fltVal val="0"/>
                                          </p:val>
                                        </p:tav>
                                        <p:tav tm="100000">
                                          <p:val>
                                            <p:strVal val="#ppt_h"/>
                                          </p:val>
                                        </p:tav>
                                      </p:tavLst>
                                    </p:anim>
                                    <p:anim calcmode="lin" valueType="num">
                                      <p:cBhvr>
                                        <p:cTn id="121" dur="1000" fill="hold"/>
                                        <p:tgtEl>
                                          <p:spTgt spid="55534"/>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555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6" fill="hold" grpId="0" nodeType="clickEffect">
                                  <p:stCondLst>
                                    <p:cond delay="0"/>
                                  </p:stCondLst>
                                  <p:childTnLst>
                                    <p:set>
                                      <p:cBhvr>
                                        <p:cTn id="126" dur="1" fill="hold">
                                          <p:stCondLst>
                                            <p:cond delay="0"/>
                                          </p:stCondLst>
                                        </p:cTn>
                                        <p:tgtEl>
                                          <p:spTgt spid="55525"/>
                                        </p:tgtEl>
                                        <p:attrNameLst>
                                          <p:attrName>style.visibility</p:attrName>
                                        </p:attrNameLst>
                                      </p:cBhvr>
                                      <p:to>
                                        <p:strVal val="visible"/>
                                      </p:to>
                                    </p:set>
                                    <p:anim calcmode="lin" valueType="num">
                                      <p:cBhvr additive="base">
                                        <p:cTn id="127" dur="1000" fill="hold"/>
                                        <p:tgtEl>
                                          <p:spTgt spid="55525"/>
                                        </p:tgtEl>
                                        <p:attrNameLst>
                                          <p:attrName>ppt_x</p:attrName>
                                        </p:attrNameLst>
                                      </p:cBhvr>
                                      <p:tavLst>
                                        <p:tav tm="0">
                                          <p:val>
                                            <p:strVal val="1+#ppt_w/2"/>
                                          </p:val>
                                        </p:tav>
                                        <p:tav tm="100000">
                                          <p:val>
                                            <p:strVal val="#ppt_x"/>
                                          </p:val>
                                        </p:tav>
                                      </p:tavLst>
                                    </p:anim>
                                    <p:anim calcmode="lin" valueType="num">
                                      <p:cBhvr additive="base">
                                        <p:cTn id="128" dur="1000" fill="hold"/>
                                        <p:tgtEl>
                                          <p:spTgt spid="55525"/>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15" presetClass="entr" presetSubtype="0" fill="hold" nodeType="clickEffect">
                                  <p:stCondLst>
                                    <p:cond delay="0"/>
                                  </p:stCondLst>
                                  <p:childTnLst>
                                    <p:set>
                                      <p:cBhvr>
                                        <p:cTn id="132" dur="1" fill="hold">
                                          <p:stCondLst>
                                            <p:cond delay="0"/>
                                          </p:stCondLst>
                                        </p:cTn>
                                        <p:tgtEl>
                                          <p:spTgt spid="55535"/>
                                        </p:tgtEl>
                                        <p:attrNameLst>
                                          <p:attrName>style.visibility</p:attrName>
                                        </p:attrNameLst>
                                      </p:cBhvr>
                                      <p:to>
                                        <p:strVal val="visible"/>
                                      </p:to>
                                    </p:set>
                                    <p:anim calcmode="lin" valueType="num">
                                      <p:cBhvr>
                                        <p:cTn id="133" dur="1000" fill="hold"/>
                                        <p:tgtEl>
                                          <p:spTgt spid="55535"/>
                                        </p:tgtEl>
                                        <p:attrNameLst>
                                          <p:attrName>ppt_w</p:attrName>
                                        </p:attrNameLst>
                                      </p:cBhvr>
                                      <p:tavLst>
                                        <p:tav tm="0">
                                          <p:val>
                                            <p:fltVal val="0"/>
                                          </p:val>
                                        </p:tav>
                                        <p:tav tm="100000">
                                          <p:val>
                                            <p:strVal val="#ppt_w"/>
                                          </p:val>
                                        </p:tav>
                                      </p:tavLst>
                                    </p:anim>
                                    <p:anim calcmode="lin" valueType="num">
                                      <p:cBhvr>
                                        <p:cTn id="134" dur="1000" fill="hold"/>
                                        <p:tgtEl>
                                          <p:spTgt spid="55535"/>
                                        </p:tgtEl>
                                        <p:attrNameLst>
                                          <p:attrName>ppt_h</p:attrName>
                                        </p:attrNameLst>
                                      </p:cBhvr>
                                      <p:tavLst>
                                        <p:tav tm="0">
                                          <p:val>
                                            <p:fltVal val="0"/>
                                          </p:val>
                                        </p:tav>
                                        <p:tav tm="100000">
                                          <p:val>
                                            <p:strVal val="#ppt_h"/>
                                          </p:val>
                                        </p:tav>
                                      </p:tavLst>
                                    </p:anim>
                                    <p:anim calcmode="lin" valueType="num">
                                      <p:cBhvr>
                                        <p:cTn id="135" dur="1000" fill="hold"/>
                                        <p:tgtEl>
                                          <p:spTgt spid="55535"/>
                                        </p:tgtEl>
                                        <p:attrNameLst>
                                          <p:attrName>ppt_x</p:attrName>
                                        </p:attrNameLst>
                                      </p:cBhvr>
                                      <p:tavLst>
                                        <p:tav tm="0" fmla="#ppt_x+(cos(-2*pi*(1-$))*-#ppt_x-sin(-2*pi*(1-$))*(1-#ppt_y))*(1-$)">
                                          <p:val>
                                            <p:fltVal val="0"/>
                                          </p:val>
                                        </p:tav>
                                        <p:tav tm="100000">
                                          <p:val>
                                            <p:fltVal val="1"/>
                                          </p:val>
                                        </p:tav>
                                      </p:tavLst>
                                    </p:anim>
                                    <p:anim calcmode="lin" valueType="num">
                                      <p:cBhvr>
                                        <p:cTn id="136" dur="1000" fill="hold"/>
                                        <p:tgtEl>
                                          <p:spTgt spid="555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37" fill="hold">
                      <p:stCondLst>
                        <p:cond delay="indefinite"/>
                      </p:stCondLst>
                      <p:childTnLst>
                        <p:par>
                          <p:cTn id="138" fill="hold">
                            <p:stCondLst>
                              <p:cond delay="0"/>
                            </p:stCondLst>
                            <p:childTnLst>
                              <p:par>
                                <p:cTn id="139" presetID="47" presetClass="entr" presetSubtype="0" fill="hold" grpId="0" nodeType="clickEffect">
                                  <p:stCondLst>
                                    <p:cond delay="0"/>
                                  </p:stCondLst>
                                  <p:childTnLst>
                                    <p:set>
                                      <p:cBhvr>
                                        <p:cTn id="140" dur="1" fill="hold">
                                          <p:stCondLst>
                                            <p:cond delay="0"/>
                                          </p:stCondLst>
                                        </p:cTn>
                                        <p:tgtEl>
                                          <p:spTgt spid="55526"/>
                                        </p:tgtEl>
                                        <p:attrNameLst>
                                          <p:attrName>style.visibility</p:attrName>
                                        </p:attrNameLst>
                                      </p:cBhvr>
                                      <p:to>
                                        <p:strVal val="visible"/>
                                      </p:to>
                                    </p:set>
                                    <p:animEffect transition="in" filter="fade">
                                      <p:cBhvr>
                                        <p:cTn id="141" dur="1000"/>
                                        <p:tgtEl>
                                          <p:spTgt spid="55526"/>
                                        </p:tgtEl>
                                      </p:cBhvr>
                                    </p:animEffect>
                                    <p:anim calcmode="lin" valueType="num">
                                      <p:cBhvr>
                                        <p:cTn id="142" dur="1000" fill="hold"/>
                                        <p:tgtEl>
                                          <p:spTgt spid="55526"/>
                                        </p:tgtEl>
                                        <p:attrNameLst>
                                          <p:attrName>ppt_x</p:attrName>
                                        </p:attrNameLst>
                                      </p:cBhvr>
                                      <p:tavLst>
                                        <p:tav tm="0">
                                          <p:val>
                                            <p:strVal val="#ppt_x"/>
                                          </p:val>
                                        </p:tav>
                                        <p:tav tm="100000">
                                          <p:val>
                                            <p:strVal val="#ppt_x"/>
                                          </p:val>
                                        </p:tav>
                                      </p:tavLst>
                                    </p:anim>
                                    <p:anim calcmode="lin" valueType="num">
                                      <p:cBhvr>
                                        <p:cTn id="143" dur="1000" fill="hold"/>
                                        <p:tgtEl>
                                          <p:spTgt spid="55526"/>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35" presetClass="entr" presetSubtype="0" fill="hold" nodeType="clickEffect">
                                  <p:stCondLst>
                                    <p:cond delay="0"/>
                                  </p:stCondLst>
                                  <p:childTnLst>
                                    <p:set>
                                      <p:cBhvr>
                                        <p:cTn id="147" dur="1" fill="hold">
                                          <p:stCondLst>
                                            <p:cond delay="0"/>
                                          </p:stCondLst>
                                        </p:cTn>
                                        <p:tgtEl>
                                          <p:spTgt spid="55558"/>
                                        </p:tgtEl>
                                        <p:attrNameLst>
                                          <p:attrName>style.visibility</p:attrName>
                                        </p:attrNameLst>
                                      </p:cBhvr>
                                      <p:to>
                                        <p:strVal val="visible"/>
                                      </p:to>
                                    </p:set>
                                    <p:animEffect transition="in" filter="fade">
                                      <p:cBhvr>
                                        <p:cTn id="148" dur="2000"/>
                                        <p:tgtEl>
                                          <p:spTgt spid="55558"/>
                                        </p:tgtEl>
                                      </p:cBhvr>
                                    </p:animEffect>
                                    <p:anim calcmode="lin" valueType="num">
                                      <p:cBhvr>
                                        <p:cTn id="149" dur="2000" fill="hold"/>
                                        <p:tgtEl>
                                          <p:spTgt spid="55558"/>
                                        </p:tgtEl>
                                        <p:attrNameLst>
                                          <p:attrName>style.rotation</p:attrName>
                                        </p:attrNameLst>
                                      </p:cBhvr>
                                      <p:tavLst>
                                        <p:tav tm="0">
                                          <p:val>
                                            <p:fltVal val="720"/>
                                          </p:val>
                                        </p:tav>
                                        <p:tav tm="100000">
                                          <p:val>
                                            <p:fltVal val="0"/>
                                          </p:val>
                                        </p:tav>
                                      </p:tavLst>
                                    </p:anim>
                                    <p:anim calcmode="lin" valueType="num">
                                      <p:cBhvr>
                                        <p:cTn id="150" dur="2000" fill="hold"/>
                                        <p:tgtEl>
                                          <p:spTgt spid="55558"/>
                                        </p:tgtEl>
                                        <p:attrNameLst>
                                          <p:attrName>ppt_h</p:attrName>
                                        </p:attrNameLst>
                                      </p:cBhvr>
                                      <p:tavLst>
                                        <p:tav tm="0">
                                          <p:val>
                                            <p:fltVal val="0"/>
                                          </p:val>
                                        </p:tav>
                                        <p:tav tm="100000">
                                          <p:val>
                                            <p:strVal val="#ppt_h"/>
                                          </p:val>
                                        </p:tav>
                                      </p:tavLst>
                                    </p:anim>
                                    <p:anim calcmode="lin" valueType="num">
                                      <p:cBhvr>
                                        <p:cTn id="151" dur="2000" fill="hold"/>
                                        <p:tgtEl>
                                          <p:spTgt spid="5555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16" grpId="0" animBg="1"/>
      <p:bldP spid="55518" grpId="0" animBg="1"/>
      <p:bldP spid="55519" grpId="0" animBg="1"/>
      <p:bldP spid="55520" grpId="0" animBg="1"/>
      <p:bldP spid="55522" grpId="0" animBg="1"/>
      <p:bldP spid="55523" grpId="0" animBg="1"/>
      <p:bldP spid="55524" grpId="0" animBg="1"/>
      <p:bldP spid="55525" grpId="0" animBg="1"/>
      <p:bldP spid="55526" grpId="0" animBg="1"/>
      <p:bldP spid="555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0" y="0"/>
            <a:ext cx="9144000" cy="6308725"/>
          </a:xfrm>
          <a:effectLst>
            <a:outerShdw dist="35921" dir="2700000" algn="ctr" rotWithShape="0">
              <a:schemeClr val="bg2"/>
            </a:outerShdw>
          </a:effectLst>
        </p:spPr>
        <p:txBody>
          <a:bodyPr/>
          <a:lstStyle/>
          <a:p>
            <a:pPr eaLnBrk="1" hangingPunct="1">
              <a:buFontTx/>
              <a:buNone/>
              <a:defRPr/>
            </a:pPr>
            <a:r>
              <a:rPr lang="en-US" b="1" i="1" dirty="0" smtClean="0"/>
              <a:t>SYNAPSE:-</a:t>
            </a:r>
          </a:p>
          <a:p>
            <a:pPr eaLnBrk="1" hangingPunct="1">
              <a:buClr>
                <a:schemeClr val="tx1"/>
              </a:buClr>
              <a:buFont typeface="Wingdings" pitchFamily="2" charset="2"/>
              <a:buChar char="q"/>
              <a:defRPr/>
            </a:pPr>
            <a:r>
              <a:rPr lang="en-US" dirty="0" smtClean="0"/>
              <a:t>The gap between the </a:t>
            </a:r>
            <a:r>
              <a:rPr lang="en-US" dirty="0" err="1" smtClean="0"/>
              <a:t>axonites</a:t>
            </a:r>
            <a:r>
              <a:rPr lang="en-US" dirty="0" smtClean="0"/>
              <a:t> of one nerve cell and the dendrites of another nerve cell is called synapse.</a:t>
            </a:r>
          </a:p>
          <a:p>
            <a:pPr eaLnBrk="1" hangingPunct="1">
              <a:buClr>
                <a:schemeClr val="tx1"/>
              </a:buClr>
              <a:buFont typeface="Wingdings" pitchFamily="2" charset="2"/>
              <a:buChar char="q"/>
              <a:defRPr/>
            </a:pPr>
            <a:r>
              <a:rPr lang="en-US" dirty="0" smtClean="0"/>
              <a:t>The acetyl chlorine released into the synaptic cleft convert the electrical impulses into chemical impulse and transmit the message from one neuron to another neuron and so on to the brain.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10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21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21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21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9219">
                                            <p:txEl>
                                              <p:pRg st="1" end="1"/>
                                            </p:txEl>
                                          </p:spTgt>
                                        </p:tgtEl>
                                        <p:attrNameLst>
                                          <p:attrName>style.visibility</p:attrName>
                                        </p:attrNameLst>
                                      </p:cBhvr>
                                      <p:to>
                                        <p:strVal val="visible"/>
                                      </p:to>
                                    </p:set>
                                    <p:anim calcmode="lin" valueType="num">
                                      <p:cBhvr>
                                        <p:cTn id="15" dur="500" decel="50000" fill="hold">
                                          <p:stCondLst>
                                            <p:cond delay="0"/>
                                          </p:stCondLst>
                                        </p:cTn>
                                        <p:tgtEl>
                                          <p:spTgt spid="9219">
                                            <p:txEl>
                                              <p:pRg st="1" end="1"/>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9219">
                                            <p:txEl>
                                              <p:pRg st="1" end="1"/>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9219">
                                            <p:txEl>
                                              <p:pRg st="1" end="1"/>
                                            </p:txEl>
                                          </p:spTgt>
                                        </p:tgtEl>
                                        <p:attrNameLst>
                                          <p:attrName>ppt_w</p:attrName>
                                        </p:attrNameLst>
                                      </p:cBhvr>
                                      <p:tavLst>
                                        <p:tav tm="0">
                                          <p:val>
                                            <p:strVal val="#ppt_w*.05"/>
                                          </p:val>
                                        </p:tav>
                                        <p:tav tm="100000">
                                          <p:val>
                                            <p:strVal val="#ppt_w"/>
                                          </p:val>
                                        </p:tav>
                                      </p:tavLst>
                                    </p:anim>
                                    <p:anim calcmode="lin" valueType="num">
                                      <p:cBhvr>
                                        <p:cTn id="18" dur="1000" fill="hold"/>
                                        <p:tgtEl>
                                          <p:spTgt spid="9219">
                                            <p:txEl>
                                              <p:pRg st="1" end="1"/>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9219">
                                            <p:txEl>
                                              <p:pRg st="1" end="1"/>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9219">
                                            <p:txEl>
                                              <p:pRg st="1" end="1"/>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9219">
                                            <p:txEl>
                                              <p:pRg st="1" end="1"/>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921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9219">
                                            <p:txEl>
                                              <p:pRg st="2" end="2"/>
                                            </p:txEl>
                                          </p:spTgt>
                                        </p:tgtEl>
                                        <p:attrNameLst>
                                          <p:attrName>style.visibility</p:attrName>
                                        </p:attrNameLst>
                                      </p:cBhvr>
                                      <p:to>
                                        <p:strVal val="visible"/>
                                      </p:to>
                                    </p:set>
                                    <p:anim calcmode="lin" valueType="num">
                                      <p:cBhvr>
                                        <p:cTn id="27" dur="500" decel="50000" fill="hold">
                                          <p:stCondLst>
                                            <p:cond delay="0"/>
                                          </p:stCondLst>
                                        </p:cTn>
                                        <p:tgtEl>
                                          <p:spTgt spid="9219">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9219">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9219">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9219">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9219">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9219">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9219">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417638"/>
          </a:xfrm>
          <a:effectLst>
            <a:outerShdw dist="35921" dir="2700000" algn="ctr" rotWithShape="0">
              <a:schemeClr val="bg2"/>
            </a:outerShdw>
          </a:effectLst>
        </p:spPr>
        <p:txBody>
          <a:bodyPr/>
          <a:lstStyle/>
          <a:p>
            <a:pPr eaLnBrk="1" hangingPunct="1">
              <a:defRPr/>
            </a:pPr>
            <a:r>
              <a:rPr lang="en-US" b="1" i="1" u="sng" smtClean="0"/>
              <a:t>REFLEX ACTION</a:t>
            </a:r>
          </a:p>
        </p:txBody>
      </p:sp>
      <p:sp>
        <p:nvSpPr>
          <p:cNvPr id="10243" name="Rectangle 3"/>
          <p:cNvSpPr>
            <a:spLocks noGrp="1" noChangeArrowheads="1"/>
          </p:cNvSpPr>
          <p:nvPr>
            <p:ph type="body" idx="1"/>
          </p:nvPr>
        </p:nvSpPr>
        <p:spPr>
          <a:xfrm>
            <a:off x="0" y="1600200"/>
            <a:ext cx="9144000" cy="5257800"/>
          </a:xfrm>
          <a:effectLst>
            <a:outerShdw dist="35921" dir="2700000" algn="ctr" rotWithShape="0">
              <a:schemeClr val="bg2"/>
            </a:outerShdw>
          </a:effectLst>
        </p:spPr>
        <p:txBody>
          <a:bodyPr/>
          <a:lstStyle/>
          <a:p>
            <a:pPr marL="660400" indent="-660400" eaLnBrk="1" hangingPunct="1">
              <a:buClr>
                <a:schemeClr val="tx1"/>
              </a:buClr>
              <a:buFont typeface="Wingdings" pitchFamily="2" charset="2"/>
              <a:buChar char="§"/>
              <a:defRPr/>
            </a:pPr>
            <a:r>
              <a:rPr lang="en-US" dirty="0" smtClean="0">
                <a:solidFill>
                  <a:schemeClr val="accent3"/>
                </a:solidFill>
              </a:rPr>
              <a:t>A quick, spontaneous, involuntary action in response to certain stimuli is called reflex action.</a:t>
            </a:r>
          </a:p>
          <a:p>
            <a:pPr marL="660400" indent="-660400" eaLnBrk="1" hangingPunct="1">
              <a:buClr>
                <a:schemeClr val="tx1"/>
              </a:buClr>
              <a:buFont typeface="Wingdings" pitchFamily="2" charset="2"/>
              <a:buChar char="§"/>
              <a:defRPr/>
            </a:pPr>
            <a:r>
              <a:rPr lang="en-US" dirty="0" err="1" smtClean="0">
                <a:solidFill>
                  <a:schemeClr val="accent3"/>
                </a:solidFill>
              </a:rPr>
              <a:t>Eg</a:t>
            </a:r>
            <a:r>
              <a:rPr lang="en-US" dirty="0" smtClean="0">
                <a:solidFill>
                  <a:schemeClr val="accent3"/>
                </a:solidFill>
              </a:rPr>
              <a:t>:-</a:t>
            </a:r>
          </a:p>
          <a:p>
            <a:pPr marL="1409700" lvl="2" indent="-495300" eaLnBrk="1" hangingPunct="1">
              <a:buClr>
                <a:schemeClr val="tx1"/>
              </a:buClr>
              <a:buFontTx/>
              <a:buAutoNum type="romanLcPeriod"/>
              <a:defRPr/>
            </a:pPr>
            <a:r>
              <a:rPr lang="en-US" sz="2800" dirty="0" smtClean="0">
                <a:solidFill>
                  <a:schemeClr val="accent3"/>
                </a:solidFill>
              </a:rPr>
              <a:t>Withdraw of hands when a hot or cold object is touched.</a:t>
            </a:r>
          </a:p>
          <a:p>
            <a:pPr marL="1409700" lvl="2" indent="-495300" eaLnBrk="1" hangingPunct="1">
              <a:buClr>
                <a:schemeClr val="tx1"/>
              </a:buClr>
              <a:buFontTx/>
              <a:buAutoNum type="romanLcPeriod"/>
              <a:defRPr/>
            </a:pPr>
            <a:r>
              <a:rPr lang="en-US" sz="2800" dirty="0" smtClean="0">
                <a:solidFill>
                  <a:schemeClr val="accent3"/>
                </a:solidFill>
              </a:rPr>
              <a:t>Knee jerk.</a:t>
            </a:r>
          </a:p>
          <a:p>
            <a:pPr marL="1409700" lvl="2" indent="-495300" eaLnBrk="1" hangingPunct="1">
              <a:buClr>
                <a:schemeClr val="tx1"/>
              </a:buClr>
              <a:buFontTx/>
              <a:buAutoNum type="romanLcPeriod"/>
              <a:defRPr/>
            </a:pPr>
            <a:r>
              <a:rPr lang="en-US" sz="2800" dirty="0" smtClean="0">
                <a:solidFill>
                  <a:schemeClr val="accent3"/>
                </a:solidFill>
              </a:rPr>
              <a:t>Coughing.</a:t>
            </a:r>
          </a:p>
          <a:p>
            <a:pPr marL="1409700" lvl="2" indent="-495300" eaLnBrk="1" hangingPunct="1">
              <a:buClr>
                <a:schemeClr val="tx1"/>
              </a:buClr>
              <a:buFontTx/>
              <a:buAutoNum type="romanLcPeriod"/>
              <a:defRPr/>
            </a:pPr>
            <a:r>
              <a:rPr lang="en-US" sz="2800" dirty="0" smtClean="0">
                <a:solidFill>
                  <a:schemeClr val="accent3"/>
                </a:solidFill>
              </a:rPr>
              <a:t>Sneezing.</a:t>
            </a:r>
            <a:endParaRPr lang="en-US" sz="2000" dirty="0" smtClean="0">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anim calcmode="lin" valueType="num">
                                      <p:cBhvr>
                                        <p:cTn id="8" dur="2000" fill="hold"/>
                                        <p:tgtEl>
                                          <p:spTgt spid="10242"/>
                                        </p:tgtEl>
                                        <p:attrNameLst>
                                          <p:attrName>style.rotation</p:attrName>
                                        </p:attrNameLst>
                                      </p:cBhvr>
                                      <p:tavLst>
                                        <p:tav tm="0">
                                          <p:val>
                                            <p:fltVal val="720"/>
                                          </p:val>
                                        </p:tav>
                                        <p:tav tm="100000">
                                          <p:val>
                                            <p:fltVal val="0"/>
                                          </p:val>
                                        </p:tav>
                                      </p:tavLst>
                                    </p:anim>
                                    <p:anim calcmode="lin" valueType="num">
                                      <p:cBhvr>
                                        <p:cTn id="9" dur="2000" fill="hold"/>
                                        <p:tgtEl>
                                          <p:spTgt spid="10242"/>
                                        </p:tgtEl>
                                        <p:attrNameLst>
                                          <p:attrName>ppt_h</p:attrName>
                                        </p:attrNameLst>
                                      </p:cBhvr>
                                      <p:tavLst>
                                        <p:tav tm="0">
                                          <p:val>
                                            <p:fltVal val="0"/>
                                          </p:val>
                                        </p:tav>
                                        <p:tav tm="100000">
                                          <p:val>
                                            <p:strVal val="#ppt_h"/>
                                          </p:val>
                                        </p:tav>
                                      </p:tavLst>
                                    </p:anim>
                                    <p:anim calcmode="lin" valueType="num">
                                      <p:cBhvr>
                                        <p:cTn id="10" dur="2000" fill="hold"/>
                                        <p:tgtEl>
                                          <p:spTgt spid="1024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10243">
                                            <p:txEl>
                                              <p:pRg st="0" end="0"/>
                                            </p:txEl>
                                          </p:spTgt>
                                        </p:tgtEl>
                                        <p:attrNameLst>
                                          <p:attrName>style.visibility</p:attrName>
                                        </p:attrNameLst>
                                      </p:cBhvr>
                                      <p:to>
                                        <p:strVal val="visible"/>
                                      </p:to>
                                    </p:set>
                                    <p:anim calcmode="lin" valueType="num">
                                      <p:cBhvr>
                                        <p:cTn id="15" dur="1000" fill="hold"/>
                                        <p:tgtEl>
                                          <p:spTgt spid="1024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10243">
                                            <p:txEl>
                                              <p:pRg st="0" end="0"/>
                                            </p:txEl>
                                          </p:spTgt>
                                        </p:tgtEl>
                                        <p:attrNameLst>
                                          <p:attrName>ppt_y</p:attrName>
                                        </p:attrNameLst>
                                      </p:cBhvr>
                                      <p:tavLst>
                                        <p:tav tm="0">
                                          <p:val>
                                            <p:strVal val="#ppt_y"/>
                                          </p:val>
                                        </p:tav>
                                        <p:tav tm="100000">
                                          <p:val>
                                            <p:strVal val="#ppt_y"/>
                                          </p:val>
                                        </p:tav>
                                      </p:tavLst>
                                    </p:anim>
                                    <p:anim calcmode="lin" valueType="num">
                                      <p:cBhvr>
                                        <p:cTn id="17" dur="1000" fill="hold"/>
                                        <p:tgtEl>
                                          <p:spTgt spid="1024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1024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1024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nodeType="clickEffect">
                                  <p:stCondLst>
                                    <p:cond delay="0"/>
                                  </p:stCondLst>
                                  <p:iterate type="lt">
                                    <p:tmPct val="10000"/>
                                  </p:iterate>
                                  <p:childTnLst>
                                    <p:set>
                                      <p:cBhvr>
                                        <p:cTn id="23" dur="1" fill="hold">
                                          <p:stCondLst>
                                            <p:cond delay="0"/>
                                          </p:stCondLst>
                                        </p:cTn>
                                        <p:tgtEl>
                                          <p:spTgt spid="10243">
                                            <p:txEl>
                                              <p:pRg st="1" end="1"/>
                                            </p:txEl>
                                          </p:spTgt>
                                        </p:tgtEl>
                                        <p:attrNameLst>
                                          <p:attrName>style.visibility</p:attrName>
                                        </p:attrNameLst>
                                      </p:cBhvr>
                                      <p:to>
                                        <p:strVal val="visible"/>
                                      </p:to>
                                    </p:set>
                                    <p:anim calcmode="lin" valueType="num">
                                      <p:cBhvr>
                                        <p:cTn id="24" dur="1000" fill="hold"/>
                                        <p:tgtEl>
                                          <p:spTgt spid="1024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1000" fill="hold"/>
                                        <p:tgtEl>
                                          <p:spTgt spid="10243">
                                            <p:txEl>
                                              <p:pRg st="1" end="1"/>
                                            </p:txEl>
                                          </p:spTgt>
                                        </p:tgtEl>
                                        <p:attrNameLst>
                                          <p:attrName>ppt_y</p:attrName>
                                        </p:attrNameLst>
                                      </p:cBhvr>
                                      <p:tavLst>
                                        <p:tav tm="0">
                                          <p:val>
                                            <p:strVal val="#ppt_y"/>
                                          </p:val>
                                        </p:tav>
                                        <p:tav tm="100000">
                                          <p:val>
                                            <p:strVal val="#ppt_y"/>
                                          </p:val>
                                        </p:tav>
                                      </p:tavLst>
                                    </p:anim>
                                    <p:anim calcmode="lin" valueType="num">
                                      <p:cBhvr>
                                        <p:cTn id="26" dur="1000" fill="hold"/>
                                        <p:tgtEl>
                                          <p:spTgt spid="1024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1000" fill="hold"/>
                                        <p:tgtEl>
                                          <p:spTgt spid="1024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1000" tmFilter="0,0; .5, 1; 1, 1"/>
                                        <p:tgtEl>
                                          <p:spTgt spid="1024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10243">
                                            <p:txEl>
                                              <p:pRg st="2" end="2"/>
                                            </p:txEl>
                                          </p:spTgt>
                                        </p:tgtEl>
                                        <p:attrNameLst>
                                          <p:attrName>style.visibility</p:attrName>
                                        </p:attrNameLst>
                                      </p:cBhvr>
                                      <p:to>
                                        <p:strVal val="visible"/>
                                      </p:to>
                                    </p:set>
                                    <p:anim calcmode="lin" valueType="num">
                                      <p:cBhvr>
                                        <p:cTn id="33" dur="1000" fill="hold"/>
                                        <p:tgtEl>
                                          <p:spTgt spid="1024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1000" fill="hold"/>
                                        <p:tgtEl>
                                          <p:spTgt spid="10243">
                                            <p:txEl>
                                              <p:pRg st="2" end="2"/>
                                            </p:txEl>
                                          </p:spTgt>
                                        </p:tgtEl>
                                        <p:attrNameLst>
                                          <p:attrName>ppt_y</p:attrName>
                                        </p:attrNameLst>
                                      </p:cBhvr>
                                      <p:tavLst>
                                        <p:tav tm="0">
                                          <p:val>
                                            <p:strVal val="#ppt_y"/>
                                          </p:val>
                                        </p:tav>
                                        <p:tav tm="100000">
                                          <p:val>
                                            <p:strVal val="#ppt_y"/>
                                          </p:val>
                                        </p:tav>
                                      </p:tavLst>
                                    </p:anim>
                                    <p:anim calcmode="lin" valueType="num">
                                      <p:cBhvr>
                                        <p:cTn id="35" dur="1000" fill="hold"/>
                                        <p:tgtEl>
                                          <p:spTgt spid="1024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1000" fill="hold"/>
                                        <p:tgtEl>
                                          <p:spTgt spid="1024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1000" tmFilter="0,0; .5, 1; 1, 1"/>
                                        <p:tgtEl>
                                          <p:spTgt spid="1024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nodeType="clickEffect">
                                  <p:stCondLst>
                                    <p:cond delay="0"/>
                                  </p:stCondLst>
                                  <p:iterate type="lt">
                                    <p:tmPct val="10000"/>
                                  </p:iterate>
                                  <p:childTnLst>
                                    <p:set>
                                      <p:cBhvr>
                                        <p:cTn id="41" dur="1" fill="hold">
                                          <p:stCondLst>
                                            <p:cond delay="0"/>
                                          </p:stCondLst>
                                        </p:cTn>
                                        <p:tgtEl>
                                          <p:spTgt spid="10243">
                                            <p:txEl>
                                              <p:pRg st="3" end="3"/>
                                            </p:txEl>
                                          </p:spTgt>
                                        </p:tgtEl>
                                        <p:attrNameLst>
                                          <p:attrName>style.visibility</p:attrName>
                                        </p:attrNameLst>
                                      </p:cBhvr>
                                      <p:to>
                                        <p:strVal val="visible"/>
                                      </p:to>
                                    </p:set>
                                    <p:anim calcmode="lin" valueType="num">
                                      <p:cBhvr>
                                        <p:cTn id="42" dur="1000" fill="hold"/>
                                        <p:tgtEl>
                                          <p:spTgt spid="1024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1000" fill="hold"/>
                                        <p:tgtEl>
                                          <p:spTgt spid="10243">
                                            <p:txEl>
                                              <p:pRg st="3" end="3"/>
                                            </p:txEl>
                                          </p:spTgt>
                                        </p:tgtEl>
                                        <p:attrNameLst>
                                          <p:attrName>ppt_y</p:attrName>
                                        </p:attrNameLst>
                                      </p:cBhvr>
                                      <p:tavLst>
                                        <p:tav tm="0">
                                          <p:val>
                                            <p:strVal val="#ppt_y"/>
                                          </p:val>
                                        </p:tav>
                                        <p:tav tm="100000">
                                          <p:val>
                                            <p:strVal val="#ppt_y"/>
                                          </p:val>
                                        </p:tav>
                                      </p:tavLst>
                                    </p:anim>
                                    <p:anim calcmode="lin" valueType="num">
                                      <p:cBhvr>
                                        <p:cTn id="44" dur="1000" fill="hold"/>
                                        <p:tgtEl>
                                          <p:spTgt spid="1024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1000" fill="hold"/>
                                        <p:tgtEl>
                                          <p:spTgt spid="1024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1000" tmFilter="0,0; .5, 1; 1, 1"/>
                                        <p:tgtEl>
                                          <p:spTgt spid="10243">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1" presetClass="entr" presetSubtype="0" fill="hold" nodeType="clickEffect">
                                  <p:stCondLst>
                                    <p:cond delay="0"/>
                                  </p:stCondLst>
                                  <p:iterate type="lt">
                                    <p:tmPct val="10000"/>
                                  </p:iterate>
                                  <p:childTnLst>
                                    <p:set>
                                      <p:cBhvr>
                                        <p:cTn id="50" dur="1" fill="hold">
                                          <p:stCondLst>
                                            <p:cond delay="0"/>
                                          </p:stCondLst>
                                        </p:cTn>
                                        <p:tgtEl>
                                          <p:spTgt spid="10243">
                                            <p:txEl>
                                              <p:pRg st="4" end="4"/>
                                            </p:txEl>
                                          </p:spTgt>
                                        </p:tgtEl>
                                        <p:attrNameLst>
                                          <p:attrName>style.visibility</p:attrName>
                                        </p:attrNameLst>
                                      </p:cBhvr>
                                      <p:to>
                                        <p:strVal val="visible"/>
                                      </p:to>
                                    </p:set>
                                    <p:anim calcmode="lin" valueType="num">
                                      <p:cBhvr>
                                        <p:cTn id="51" dur="1000" fill="hold"/>
                                        <p:tgtEl>
                                          <p:spTgt spid="1024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1000" fill="hold"/>
                                        <p:tgtEl>
                                          <p:spTgt spid="10243">
                                            <p:txEl>
                                              <p:pRg st="4" end="4"/>
                                            </p:txEl>
                                          </p:spTgt>
                                        </p:tgtEl>
                                        <p:attrNameLst>
                                          <p:attrName>ppt_y</p:attrName>
                                        </p:attrNameLst>
                                      </p:cBhvr>
                                      <p:tavLst>
                                        <p:tav tm="0">
                                          <p:val>
                                            <p:strVal val="#ppt_y"/>
                                          </p:val>
                                        </p:tav>
                                        <p:tav tm="100000">
                                          <p:val>
                                            <p:strVal val="#ppt_y"/>
                                          </p:val>
                                        </p:tav>
                                      </p:tavLst>
                                    </p:anim>
                                    <p:anim calcmode="lin" valueType="num">
                                      <p:cBhvr>
                                        <p:cTn id="53" dur="1000" fill="hold"/>
                                        <p:tgtEl>
                                          <p:spTgt spid="1024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1000" fill="hold"/>
                                        <p:tgtEl>
                                          <p:spTgt spid="1024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000" tmFilter="0,0; .5, 1; 1, 1"/>
                                        <p:tgtEl>
                                          <p:spTgt spid="10243">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1" presetClass="entr" presetSubtype="0" fill="hold" nodeType="clickEffect">
                                  <p:stCondLst>
                                    <p:cond delay="0"/>
                                  </p:stCondLst>
                                  <p:iterate type="lt">
                                    <p:tmPct val="10000"/>
                                  </p:iterate>
                                  <p:childTnLst>
                                    <p:set>
                                      <p:cBhvr>
                                        <p:cTn id="59" dur="1" fill="hold">
                                          <p:stCondLst>
                                            <p:cond delay="0"/>
                                          </p:stCondLst>
                                        </p:cTn>
                                        <p:tgtEl>
                                          <p:spTgt spid="10243">
                                            <p:txEl>
                                              <p:pRg st="5" end="5"/>
                                            </p:txEl>
                                          </p:spTgt>
                                        </p:tgtEl>
                                        <p:attrNameLst>
                                          <p:attrName>style.visibility</p:attrName>
                                        </p:attrNameLst>
                                      </p:cBhvr>
                                      <p:to>
                                        <p:strVal val="visible"/>
                                      </p:to>
                                    </p:set>
                                    <p:anim calcmode="lin" valueType="num">
                                      <p:cBhvr>
                                        <p:cTn id="60" dur="1000" fill="hold"/>
                                        <p:tgtEl>
                                          <p:spTgt spid="1024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61" dur="1000" fill="hold"/>
                                        <p:tgtEl>
                                          <p:spTgt spid="10243">
                                            <p:txEl>
                                              <p:pRg st="5" end="5"/>
                                            </p:txEl>
                                          </p:spTgt>
                                        </p:tgtEl>
                                        <p:attrNameLst>
                                          <p:attrName>ppt_y</p:attrName>
                                        </p:attrNameLst>
                                      </p:cBhvr>
                                      <p:tavLst>
                                        <p:tav tm="0">
                                          <p:val>
                                            <p:strVal val="#ppt_y"/>
                                          </p:val>
                                        </p:tav>
                                        <p:tav tm="100000">
                                          <p:val>
                                            <p:strVal val="#ppt_y"/>
                                          </p:val>
                                        </p:tav>
                                      </p:tavLst>
                                    </p:anim>
                                    <p:anim calcmode="lin" valueType="num">
                                      <p:cBhvr>
                                        <p:cTn id="62" dur="1000" fill="hold"/>
                                        <p:tgtEl>
                                          <p:spTgt spid="1024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3" dur="1000" fill="hold"/>
                                        <p:tgtEl>
                                          <p:spTgt spid="1024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4" dur="1000" tmFilter="0,0; .5, 1; 1, 1"/>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0" y="2071688"/>
            <a:ext cx="9144000" cy="4786312"/>
          </a:xfrm>
          <a:effectLst>
            <a:outerShdw dist="35921" dir="2700000" algn="ctr" rotWithShape="0">
              <a:schemeClr val="bg2"/>
            </a:outerShdw>
          </a:effectLst>
        </p:spPr>
        <p:txBody>
          <a:bodyPr/>
          <a:lstStyle/>
          <a:p>
            <a:pPr eaLnBrk="1" hangingPunct="1">
              <a:buClr>
                <a:schemeClr val="tx1"/>
              </a:buClr>
              <a:buFont typeface="Wingdings" pitchFamily="2" charset="2"/>
              <a:buChar char="§"/>
              <a:defRPr/>
            </a:pPr>
            <a:r>
              <a:rPr lang="en-US" dirty="0" smtClean="0">
                <a:solidFill>
                  <a:schemeClr val="accent3"/>
                </a:solidFill>
              </a:rPr>
              <a:t>Reflex action is a life saving emergency action in which the nerve cells send the message only up to the spinal cord and not to the brain. The spinal cord takes the decision and send the message back to the </a:t>
            </a:r>
            <a:r>
              <a:rPr lang="en-US" dirty="0" err="1" smtClean="0">
                <a:solidFill>
                  <a:schemeClr val="accent3"/>
                </a:solidFill>
              </a:rPr>
              <a:t>effector</a:t>
            </a:r>
            <a:r>
              <a:rPr lang="en-US" dirty="0" smtClean="0">
                <a:solidFill>
                  <a:schemeClr val="accent3"/>
                </a:solidFill>
              </a:rPr>
              <a:t> again.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10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417638"/>
          </a:xfrm>
          <a:effectLst>
            <a:outerShdw dist="35921" dir="2700000" algn="ctr" rotWithShape="0">
              <a:schemeClr val="bg2"/>
            </a:outerShdw>
          </a:effectLst>
        </p:spPr>
        <p:txBody>
          <a:bodyPr/>
          <a:lstStyle/>
          <a:p>
            <a:pPr eaLnBrk="1" hangingPunct="1">
              <a:defRPr/>
            </a:pPr>
            <a:r>
              <a:rPr lang="en-US" b="1" i="1" u="sng" dirty="0" smtClean="0">
                <a:solidFill>
                  <a:srgbClr val="FFCC00"/>
                </a:solidFill>
              </a:rPr>
              <a:t>Reflex Arc</a:t>
            </a:r>
          </a:p>
        </p:txBody>
      </p:sp>
      <p:sp>
        <p:nvSpPr>
          <p:cNvPr id="12291" name="Rectangle 3"/>
          <p:cNvSpPr>
            <a:spLocks noGrp="1" noChangeArrowheads="1"/>
          </p:cNvSpPr>
          <p:nvPr>
            <p:ph type="body" idx="1"/>
          </p:nvPr>
        </p:nvSpPr>
        <p:spPr>
          <a:xfrm>
            <a:off x="0" y="1600200"/>
            <a:ext cx="9144000" cy="5257800"/>
          </a:xfrm>
          <a:effectLst>
            <a:outerShdw dist="35921" dir="2700000" algn="ctr" rotWithShape="0">
              <a:schemeClr val="bg2"/>
            </a:outerShdw>
          </a:effectLst>
        </p:spPr>
        <p:txBody>
          <a:bodyPr/>
          <a:lstStyle/>
          <a:p>
            <a:pPr eaLnBrk="1" hangingPunct="1">
              <a:defRPr/>
            </a:pPr>
            <a:r>
              <a:rPr lang="en-US" dirty="0" smtClean="0">
                <a:solidFill>
                  <a:srgbClr val="FFFF00"/>
                </a:solidFill>
              </a:rPr>
              <a:t>The route of the nerve impulse in a reflex action is called reflex arc.</a:t>
            </a:r>
          </a:p>
          <a:p>
            <a:pPr eaLnBrk="1" hangingPunct="1">
              <a:defRPr/>
            </a:pPr>
            <a:r>
              <a:rPr lang="en-US" dirty="0" smtClean="0">
                <a:solidFill>
                  <a:srgbClr val="FFFF00"/>
                </a:solidFill>
              </a:rPr>
              <a:t>Nerves from all over the body meet in a bundle in the spinal cord on their way to brain. Reflex arcs are formed in this spiral cord itself, although the information input also goes on to reach the brain.</a:t>
            </a:r>
          </a:p>
          <a:p>
            <a:pPr eaLnBrk="1" hangingPunct="1">
              <a:defRPr/>
            </a:pPr>
            <a:r>
              <a:rPr lang="en-US" dirty="0" smtClean="0">
                <a:solidFill>
                  <a:srgbClr val="FFFF00"/>
                </a:solidFill>
              </a:rPr>
              <a:t>Reflex arcs in animals have evolved as efficient ways of functioning, as animal brain is not fast enough.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2290"/>
                                        </p:tgtEl>
                                        <p:attrNameLst>
                                          <p:attrName>style.visibility</p:attrName>
                                        </p:attrNameLst>
                                      </p:cBhvr>
                                      <p:to>
                                        <p:strVal val="visible"/>
                                      </p:to>
                                    </p:set>
                                    <p:set>
                                      <p:cBhvr>
                                        <p:cTn id="7" dur="455" fill="hold">
                                          <p:stCondLst>
                                            <p:cond delay="0"/>
                                          </p:stCondLst>
                                        </p:cTn>
                                        <p:tgtEl>
                                          <p:spTgt spid="12290"/>
                                        </p:tgtEl>
                                        <p:attrNameLst>
                                          <p:attrName>style.rotation</p:attrName>
                                        </p:attrNameLst>
                                      </p:cBhvr>
                                      <p:to>
                                        <p:strVal val="-45.0"/>
                                      </p:to>
                                    </p:set>
                                    <p:anim calcmode="lin" valueType="num">
                                      <p:cBhvr>
                                        <p:cTn id="8" dur="455" fill="hold">
                                          <p:stCondLst>
                                            <p:cond delay="455"/>
                                          </p:stCondLst>
                                        </p:cTn>
                                        <p:tgtEl>
                                          <p:spTgt spid="12290"/>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229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229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2290"/>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0" presetClass="entr" presetSubtype="0" fill="hold" grpId="0" nodeType="clickEffect">
                                  <p:stCondLst>
                                    <p:cond delay="0"/>
                                  </p:stCondLst>
                                  <p:iterate type="lt">
                                    <p:tmPct val="10000"/>
                                  </p:iterate>
                                  <p:childTnLst>
                                    <p:set>
                                      <p:cBhvr>
                                        <p:cTn id="15" dur="1" fill="hold">
                                          <p:stCondLst>
                                            <p:cond delay="0"/>
                                          </p:stCondLst>
                                        </p:cTn>
                                        <p:tgtEl>
                                          <p:spTgt spid="12291">
                                            <p:txEl>
                                              <p:pRg st="0" end="0"/>
                                            </p:txEl>
                                          </p:spTgt>
                                        </p:tgtEl>
                                        <p:attrNameLst>
                                          <p:attrName>style.visibility</p:attrName>
                                        </p:attrNameLst>
                                      </p:cBhvr>
                                      <p:to>
                                        <p:strVal val="visible"/>
                                      </p:to>
                                    </p:set>
                                    <p:animEffect transition="in" filter="fade">
                                      <p:cBhvr>
                                        <p:cTn id="16" dur="1000"/>
                                        <p:tgtEl>
                                          <p:spTgt spid="12291">
                                            <p:txEl>
                                              <p:pRg st="0" end="0"/>
                                            </p:txEl>
                                          </p:spTgt>
                                        </p:tgtEl>
                                      </p:cBhvr>
                                    </p:animEffect>
                                    <p:anim calcmode="lin" valueType="num">
                                      <p:cBhvr>
                                        <p:cTn id="17" dur="1000" fill="hold"/>
                                        <p:tgtEl>
                                          <p:spTgt spid="12291">
                                            <p:txEl>
                                              <p:pRg st="0" end="0"/>
                                            </p:txEl>
                                          </p:spTgt>
                                        </p:tgtEl>
                                        <p:attrNameLst>
                                          <p:attrName>ppt_x</p:attrName>
                                        </p:attrNameLst>
                                      </p:cBhvr>
                                      <p:tavLst>
                                        <p:tav tm="0">
                                          <p:val>
                                            <p:strVal val="#ppt_x-.1"/>
                                          </p:val>
                                        </p:tav>
                                        <p:tav tm="100000">
                                          <p:val>
                                            <p:strVal val="#ppt_x"/>
                                          </p:val>
                                        </p:tav>
                                      </p:tavLst>
                                    </p:anim>
                                    <p:anim calcmode="lin" valueType="num">
                                      <p:cBhvr>
                                        <p:cTn id="18" dur="10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0" presetClass="entr" presetSubtype="0" fill="hold" grpId="0" nodeType="clickEffect">
                                  <p:stCondLst>
                                    <p:cond delay="0"/>
                                  </p:stCondLst>
                                  <p:iterate type="lt">
                                    <p:tmPct val="10000"/>
                                  </p:iterate>
                                  <p:childTnLst>
                                    <p:set>
                                      <p:cBhvr>
                                        <p:cTn id="22" dur="1" fill="hold">
                                          <p:stCondLst>
                                            <p:cond delay="0"/>
                                          </p:stCondLst>
                                        </p:cTn>
                                        <p:tgtEl>
                                          <p:spTgt spid="12291">
                                            <p:txEl>
                                              <p:pRg st="1" end="1"/>
                                            </p:txEl>
                                          </p:spTgt>
                                        </p:tgtEl>
                                        <p:attrNameLst>
                                          <p:attrName>style.visibility</p:attrName>
                                        </p:attrNameLst>
                                      </p:cBhvr>
                                      <p:to>
                                        <p:strVal val="visible"/>
                                      </p:to>
                                    </p:set>
                                    <p:animEffect transition="in" filter="fade">
                                      <p:cBhvr>
                                        <p:cTn id="23" dur="1000"/>
                                        <p:tgtEl>
                                          <p:spTgt spid="12291">
                                            <p:txEl>
                                              <p:pRg st="1" end="1"/>
                                            </p:txEl>
                                          </p:spTgt>
                                        </p:tgtEl>
                                      </p:cBhvr>
                                    </p:animEffect>
                                    <p:anim calcmode="lin" valueType="num">
                                      <p:cBhvr>
                                        <p:cTn id="24" dur="1000" fill="hold"/>
                                        <p:tgtEl>
                                          <p:spTgt spid="12291">
                                            <p:txEl>
                                              <p:pRg st="1" end="1"/>
                                            </p:txEl>
                                          </p:spTgt>
                                        </p:tgtEl>
                                        <p:attrNameLst>
                                          <p:attrName>ppt_x</p:attrName>
                                        </p:attrNameLst>
                                      </p:cBhvr>
                                      <p:tavLst>
                                        <p:tav tm="0">
                                          <p:val>
                                            <p:strVal val="#ppt_x-.1"/>
                                          </p:val>
                                        </p:tav>
                                        <p:tav tm="100000">
                                          <p:val>
                                            <p:strVal val="#ppt_x"/>
                                          </p:val>
                                        </p:tav>
                                      </p:tavLst>
                                    </p:anim>
                                    <p:anim calcmode="lin" valueType="num">
                                      <p:cBhvr>
                                        <p:cTn id="25" dur="10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0" presetClass="entr" presetSubtype="0" fill="hold" grpId="0" nodeType="clickEffect">
                                  <p:stCondLst>
                                    <p:cond delay="0"/>
                                  </p:stCondLst>
                                  <p:iterate type="lt">
                                    <p:tmPct val="10000"/>
                                  </p:iterate>
                                  <p:childTnLst>
                                    <p:set>
                                      <p:cBhvr>
                                        <p:cTn id="29" dur="1" fill="hold">
                                          <p:stCondLst>
                                            <p:cond delay="0"/>
                                          </p:stCondLst>
                                        </p:cTn>
                                        <p:tgtEl>
                                          <p:spTgt spid="12291">
                                            <p:txEl>
                                              <p:pRg st="2" end="2"/>
                                            </p:txEl>
                                          </p:spTgt>
                                        </p:tgtEl>
                                        <p:attrNameLst>
                                          <p:attrName>style.visibility</p:attrName>
                                        </p:attrNameLst>
                                      </p:cBhvr>
                                      <p:to>
                                        <p:strVal val="visible"/>
                                      </p:to>
                                    </p:set>
                                    <p:animEffect transition="in" filter="fade">
                                      <p:cBhvr>
                                        <p:cTn id="30" dur="1000"/>
                                        <p:tgtEl>
                                          <p:spTgt spid="12291">
                                            <p:txEl>
                                              <p:pRg st="2" end="2"/>
                                            </p:txEl>
                                          </p:spTgt>
                                        </p:tgtEl>
                                      </p:cBhvr>
                                    </p:animEffect>
                                    <p:anim calcmode="lin" valueType="num">
                                      <p:cBhvr>
                                        <p:cTn id="31" dur="1000" fill="hold"/>
                                        <p:tgtEl>
                                          <p:spTgt spid="12291">
                                            <p:txEl>
                                              <p:pRg st="2" end="2"/>
                                            </p:txEl>
                                          </p:spTgt>
                                        </p:tgtEl>
                                        <p:attrNameLst>
                                          <p:attrName>ppt_x</p:attrName>
                                        </p:attrNameLst>
                                      </p:cBhvr>
                                      <p:tavLst>
                                        <p:tav tm="0">
                                          <p:val>
                                            <p:strVal val="#ppt_x-.1"/>
                                          </p:val>
                                        </p:tav>
                                        <p:tav tm="100000">
                                          <p:val>
                                            <p:strVal val="#ppt_x"/>
                                          </p:val>
                                        </p:tav>
                                      </p:tavLst>
                                    </p:anim>
                                    <p:anim calcmode="lin" valueType="num">
                                      <p:cBhvr>
                                        <p:cTn id="32" dur="10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53290" name="Group 42"/>
          <p:cNvGraphicFramePr>
            <a:graphicFrameLocks noGrp="1"/>
          </p:cNvGraphicFramePr>
          <p:nvPr/>
        </p:nvGraphicFramePr>
        <p:xfrm>
          <a:off x="539750" y="692150"/>
          <a:ext cx="2195513" cy="1125538"/>
        </p:xfrm>
        <a:graphic>
          <a:graphicData uri="http://schemas.openxmlformats.org/drawingml/2006/table">
            <a:tbl>
              <a:tblPr/>
              <a:tblGrid>
                <a:gridCol w="2195513"/>
              </a:tblGrid>
              <a:tr h="1125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STIMULUS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(MESSAGE)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3300" name="Group 52"/>
          <p:cNvGraphicFramePr>
            <a:graphicFrameLocks noGrp="1"/>
          </p:cNvGraphicFramePr>
          <p:nvPr/>
        </p:nvGraphicFramePr>
        <p:xfrm>
          <a:off x="4067175" y="1484313"/>
          <a:ext cx="2160588" cy="549275"/>
        </p:xfrm>
        <a:graphic>
          <a:graphicData uri="http://schemas.openxmlformats.org/drawingml/2006/table">
            <a:tbl>
              <a:tblPr/>
              <a:tblGrid>
                <a:gridCol w="2160588"/>
              </a:tblGrid>
              <a:tr h="549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RECEPTOR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3292" name="Group 44"/>
          <p:cNvGraphicFramePr>
            <a:graphicFrameLocks noGrp="1"/>
          </p:cNvGraphicFramePr>
          <p:nvPr/>
        </p:nvGraphicFramePr>
        <p:xfrm>
          <a:off x="6227763" y="2852738"/>
          <a:ext cx="2627312" cy="647700"/>
        </p:xfrm>
        <a:graphic>
          <a:graphicData uri="http://schemas.openxmlformats.org/drawingml/2006/table">
            <a:tbl>
              <a:tblPr/>
              <a:tblGrid>
                <a:gridCol w="2627312"/>
              </a:tblGrid>
              <a:tr h="647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SPINAL CORD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3298" name="Group 50"/>
          <p:cNvGraphicFramePr>
            <a:graphicFrameLocks noGrp="1"/>
          </p:cNvGraphicFramePr>
          <p:nvPr/>
        </p:nvGraphicFramePr>
        <p:xfrm>
          <a:off x="3563938" y="4581525"/>
          <a:ext cx="3240087" cy="1008063"/>
        </p:xfrm>
        <a:graphic>
          <a:graphicData uri="http://schemas.openxmlformats.org/drawingml/2006/table">
            <a:tbl>
              <a:tblPr/>
              <a:tblGrid>
                <a:gridCol w="3240087"/>
              </a:tblGrid>
              <a:tr h="1008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EFFECTOR (MUSCLE/GLAND)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3296" name="Group 48"/>
          <p:cNvGraphicFramePr>
            <a:graphicFrameLocks noGrp="1"/>
          </p:cNvGraphicFramePr>
          <p:nvPr/>
        </p:nvGraphicFramePr>
        <p:xfrm>
          <a:off x="395288" y="4941888"/>
          <a:ext cx="2268537" cy="1030224"/>
        </p:xfrm>
        <a:graphic>
          <a:graphicData uri="http://schemas.openxmlformats.org/drawingml/2006/table">
            <a:tbl>
              <a:tblPr/>
              <a:tblGrid>
                <a:gridCol w="2268537"/>
              </a:tblGrid>
              <a:tr h="979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ACTION/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RESPONSE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301" name="Line 53"/>
          <p:cNvSpPr>
            <a:spLocks noChangeShapeType="1"/>
          </p:cNvSpPr>
          <p:nvPr/>
        </p:nvSpPr>
        <p:spPr bwMode="auto">
          <a:xfrm>
            <a:off x="6227763" y="1773238"/>
            <a:ext cx="1223962" cy="0"/>
          </a:xfrm>
          <a:prstGeom prst="line">
            <a:avLst/>
          </a:prstGeom>
          <a:noFill/>
          <a:ln w="9525">
            <a:solidFill>
              <a:schemeClr val="tx1"/>
            </a:solidFill>
            <a:round/>
            <a:headEnd/>
            <a:tailEnd/>
          </a:ln>
        </p:spPr>
        <p:txBody>
          <a:bodyPr/>
          <a:lstStyle/>
          <a:p>
            <a:endParaRPr lang="en-US"/>
          </a:p>
        </p:txBody>
      </p:sp>
      <p:sp>
        <p:nvSpPr>
          <p:cNvPr id="53304" name="Line 56"/>
          <p:cNvSpPr>
            <a:spLocks noChangeShapeType="1"/>
          </p:cNvSpPr>
          <p:nvPr/>
        </p:nvSpPr>
        <p:spPr bwMode="auto">
          <a:xfrm>
            <a:off x="7451725" y="3500438"/>
            <a:ext cx="0" cy="1584325"/>
          </a:xfrm>
          <a:prstGeom prst="line">
            <a:avLst/>
          </a:prstGeom>
          <a:noFill/>
          <a:ln w="9525">
            <a:solidFill>
              <a:schemeClr val="tx1"/>
            </a:solidFill>
            <a:round/>
            <a:headEnd/>
            <a:tailEnd/>
          </a:ln>
        </p:spPr>
        <p:txBody>
          <a:bodyPr/>
          <a:lstStyle/>
          <a:p>
            <a:endParaRPr lang="en-US"/>
          </a:p>
        </p:txBody>
      </p:sp>
      <p:sp>
        <p:nvSpPr>
          <p:cNvPr id="53305" name="Line 57"/>
          <p:cNvSpPr>
            <a:spLocks noChangeShapeType="1"/>
          </p:cNvSpPr>
          <p:nvPr/>
        </p:nvSpPr>
        <p:spPr bwMode="auto">
          <a:xfrm flipH="1">
            <a:off x="2700338" y="5157788"/>
            <a:ext cx="863600" cy="0"/>
          </a:xfrm>
          <a:prstGeom prst="line">
            <a:avLst/>
          </a:prstGeom>
          <a:noFill/>
          <a:ln w="9525">
            <a:solidFill>
              <a:schemeClr val="tx1"/>
            </a:solidFill>
            <a:round/>
            <a:headEnd/>
            <a:tailEnd type="triangle" w="med" len="med"/>
          </a:ln>
        </p:spPr>
        <p:txBody>
          <a:bodyPr/>
          <a:lstStyle/>
          <a:p>
            <a:endParaRPr lang="en-US"/>
          </a:p>
        </p:txBody>
      </p:sp>
      <p:sp>
        <p:nvSpPr>
          <p:cNvPr id="53306" name="Line 58"/>
          <p:cNvSpPr>
            <a:spLocks noChangeShapeType="1"/>
          </p:cNvSpPr>
          <p:nvPr/>
        </p:nvSpPr>
        <p:spPr bwMode="auto">
          <a:xfrm flipH="1">
            <a:off x="6804025" y="5084763"/>
            <a:ext cx="647700" cy="0"/>
          </a:xfrm>
          <a:prstGeom prst="line">
            <a:avLst/>
          </a:prstGeom>
          <a:noFill/>
          <a:ln w="9525">
            <a:solidFill>
              <a:schemeClr val="tx1"/>
            </a:solidFill>
            <a:round/>
            <a:headEnd/>
            <a:tailEnd type="triangle" w="med" len="med"/>
          </a:ln>
        </p:spPr>
        <p:txBody>
          <a:bodyPr/>
          <a:lstStyle/>
          <a:p>
            <a:endParaRPr lang="en-US"/>
          </a:p>
        </p:txBody>
      </p:sp>
      <p:sp>
        <p:nvSpPr>
          <p:cNvPr id="53307" name="Line 59"/>
          <p:cNvSpPr>
            <a:spLocks noChangeShapeType="1"/>
          </p:cNvSpPr>
          <p:nvPr/>
        </p:nvSpPr>
        <p:spPr bwMode="auto">
          <a:xfrm>
            <a:off x="7451725" y="1773238"/>
            <a:ext cx="0" cy="1079500"/>
          </a:xfrm>
          <a:prstGeom prst="line">
            <a:avLst/>
          </a:prstGeom>
          <a:noFill/>
          <a:ln w="9525">
            <a:solidFill>
              <a:schemeClr val="tx1"/>
            </a:solidFill>
            <a:round/>
            <a:headEnd/>
            <a:tailEnd type="triangle" w="med" len="med"/>
          </a:ln>
        </p:spPr>
        <p:txBody>
          <a:bodyPr/>
          <a:lstStyle/>
          <a:p>
            <a:endParaRPr lang="en-US"/>
          </a:p>
        </p:txBody>
      </p:sp>
      <p:sp>
        <p:nvSpPr>
          <p:cNvPr id="53311" name="Line 63"/>
          <p:cNvSpPr>
            <a:spLocks noChangeShapeType="1"/>
          </p:cNvSpPr>
          <p:nvPr/>
        </p:nvSpPr>
        <p:spPr bwMode="auto">
          <a:xfrm>
            <a:off x="2700338" y="1628775"/>
            <a:ext cx="1366837" cy="0"/>
          </a:xfrm>
          <a:prstGeom prst="line">
            <a:avLst/>
          </a:prstGeom>
          <a:noFill/>
          <a:ln w="9525">
            <a:solidFill>
              <a:schemeClr val="tx1"/>
            </a:solidFill>
            <a:round/>
            <a:headEnd/>
            <a:tailEnd type="triangle" w="med" len="med"/>
          </a:ln>
        </p:spPr>
        <p:txBody>
          <a:bodyPr/>
          <a:lstStyle/>
          <a:p>
            <a:endParaRPr lang="en-US"/>
          </a:p>
        </p:txBody>
      </p:sp>
      <p:sp>
        <p:nvSpPr>
          <p:cNvPr id="53319" name="Rectangle 71"/>
          <p:cNvSpPr>
            <a:spLocks noGrp="1" noChangeArrowheads="1"/>
          </p:cNvSpPr>
          <p:nvPr>
            <p:ph type="title"/>
          </p:nvPr>
        </p:nvSpPr>
        <p:spPr>
          <a:xfrm>
            <a:off x="468313" y="2852738"/>
            <a:ext cx="4751387" cy="1143000"/>
          </a:xfrm>
        </p:spPr>
        <p:txBody>
          <a:bodyPr/>
          <a:lstStyle/>
          <a:p>
            <a:pPr eaLnBrk="1" hangingPunct="1"/>
            <a:r>
              <a:rPr lang="en-US" sz="4000" b="1" i="1" u="sng" smtClean="0"/>
              <a:t>REFLEX</a:t>
            </a:r>
            <a:r>
              <a:rPr lang="en-US" sz="4000" b="1" i="1" smtClean="0"/>
              <a:t> </a:t>
            </a:r>
            <a:r>
              <a:rPr lang="en-US" sz="4000" b="1" i="1" u="sng" smtClean="0"/>
              <a:t>ARC</a:t>
            </a:r>
            <a:br>
              <a:rPr lang="en-US" sz="4000" b="1" i="1" u="sng" smtClean="0"/>
            </a:br>
            <a:endParaRPr lang="en-US" sz="4000" b="1" i="1" u="sng"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3319"/>
                                        </p:tgtEl>
                                        <p:attrNameLst>
                                          <p:attrName>style.visibility</p:attrName>
                                        </p:attrNameLst>
                                      </p:cBhvr>
                                      <p:to>
                                        <p:strVal val="visible"/>
                                      </p:to>
                                    </p:set>
                                    <p:anim calcmode="lin" valueType="num">
                                      <p:cBhvr>
                                        <p:cTn id="7" dur="1000" fill="hold"/>
                                        <p:tgtEl>
                                          <p:spTgt spid="53319"/>
                                        </p:tgtEl>
                                        <p:attrNameLst>
                                          <p:attrName>ppt_w</p:attrName>
                                        </p:attrNameLst>
                                      </p:cBhvr>
                                      <p:tavLst>
                                        <p:tav tm="0">
                                          <p:val>
                                            <p:fltVal val="0"/>
                                          </p:val>
                                        </p:tav>
                                        <p:tav tm="100000">
                                          <p:val>
                                            <p:strVal val="#ppt_w"/>
                                          </p:val>
                                        </p:tav>
                                      </p:tavLst>
                                    </p:anim>
                                    <p:anim calcmode="lin" valueType="num">
                                      <p:cBhvr>
                                        <p:cTn id="8" dur="1000" fill="hold"/>
                                        <p:tgtEl>
                                          <p:spTgt spid="53319"/>
                                        </p:tgtEl>
                                        <p:attrNameLst>
                                          <p:attrName>ppt_h</p:attrName>
                                        </p:attrNameLst>
                                      </p:cBhvr>
                                      <p:tavLst>
                                        <p:tav tm="0">
                                          <p:val>
                                            <p:fltVal val="0"/>
                                          </p:val>
                                        </p:tav>
                                        <p:tav tm="100000">
                                          <p:val>
                                            <p:strVal val="#ppt_h"/>
                                          </p:val>
                                        </p:tav>
                                      </p:tavLst>
                                    </p:anim>
                                    <p:anim calcmode="lin" valueType="num">
                                      <p:cBhvr>
                                        <p:cTn id="9" dur="1000" fill="hold"/>
                                        <p:tgtEl>
                                          <p:spTgt spid="53319"/>
                                        </p:tgtEl>
                                        <p:attrNameLst>
                                          <p:attrName>style.rotation</p:attrName>
                                        </p:attrNameLst>
                                      </p:cBhvr>
                                      <p:tavLst>
                                        <p:tav tm="0">
                                          <p:val>
                                            <p:fltVal val="90"/>
                                          </p:val>
                                        </p:tav>
                                        <p:tav tm="100000">
                                          <p:val>
                                            <p:fltVal val="0"/>
                                          </p:val>
                                        </p:tav>
                                      </p:tavLst>
                                    </p:anim>
                                    <p:animEffect transition="in" filter="fade">
                                      <p:cBhvr>
                                        <p:cTn id="10" dur="1000"/>
                                        <p:tgtEl>
                                          <p:spTgt spid="533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nodeType="clickEffect">
                                  <p:stCondLst>
                                    <p:cond delay="0"/>
                                  </p:stCondLst>
                                  <p:childTnLst>
                                    <p:set>
                                      <p:cBhvr>
                                        <p:cTn id="14" dur="1" fill="hold">
                                          <p:stCondLst>
                                            <p:cond delay="0"/>
                                          </p:stCondLst>
                                        </p:cTn>
                                        <p:tgtEl>
                                          <p:spTgt spid="53290"/>
                                        </p:tgtEl>
                                        <p:attrNameLst>
                                          <p:attrName>style.visibility</p:attrName>
                                        </p:attrNameLst>
                                      </p:cBhvr>
                                      <p:to>
                                        <p:strVal val="visible"/>
                                      </p:to>
                                    </p:set>
                                    <p:animEffect transition="in" filter="blinds(vertical)">
                                      <p:cBhvr>
                                        <p:cTn id="15" dur="500"/>
                                        <p:tgtEl>
                                          <p:spTgt spid="5329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53311"/>
                                        </p:tgtEl>
                                        <p:attrNameLst>
                                          <p:attrName>style.visibility</p:attrName>
                                        </p:attrNameLst>
                                      </p:cBhvr>
                                      <p:to>
                                        <p:strVal val="visible"/>
                                      </p:to>
                                    </p:set>
                                    <p:anim calcmode="lin" valueType="num">
                                      <p:cBhvr additive="base">
                                        <p:cTn id="20" dur="1000" fill="hold"/>
                                        <p:tgtEl>
                                          <p:spTgt spid="53311"/>
                                        </p:tgtEl>
                                        <p:attrNameLst>
                                          <p:attrName>ppt_x</p:attrName>
                                        </p:attrNameLst>
                                      </p:cBhvr>
                                      <p:tavLst>
                                        <p:tav tm="0">
                                          <p:val>
                                            <p:strVal val="0-#ppt_w/2"/>
                                          </p:val>
                                        </p:tav>
                                        <p:tav tm="100000">
                                          <p:val>
                                            <p:strVal val="#ppt_x"/>
                                          </p:val>
                                        </p:tav>
                                      </p:tavLst>
                                    </p:anim>
                                    <p:anim calcmode="lin" valueType="num">
                                      <p:cBhvr additive="base">
                                        <p:cTn id="21" dur="1000" fill="hold"/>
                                        <p:tgtEl>
                                          <p:spTgt spid="53311"/>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ntr" presetSubtype="5" fill="hold" nodeType="clickEffect">
                                  <p:stCondLst>
                                    <p:cond delay="0"/>
                                  </p:stCondLst>
                                  <p:childTnLst>
                                    <p:set>
                                      <p:cBhvr>
                                        <p:cTn id="25" dur="1" fill="hold">
                                          <p:stCondLst>
                                            <p:cond delay="0"/>
                                          </p:stCondLst>
                                        </p:cTn>
                                        <p:tgtEl>
                                          <p:spTgt spid="53300"/>
                                        </p:tgtEl>
                                        <p:attrNameLst>
                                          <p:attrName>style.visibility</p:attrName>
                                        </p:attrNameLst>
                                      </p:cBhvr>
                                      <p:to>
                                        <p:strVal val="visible"/>
                                      </p:to>
                                    </p:set>
                                    <p:animEffect transition="in" filter="blinds(vertical)">
                                      <p:cBhvr>
                                        <p:cTn id="26" dur="500"/>
                                        <p:tgtEl>
                                          <p:spTgt spid="5330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3301"/>
                                        </p:tgtEl>
                                        <p:attrNameLst>
                                          <p:attrName>style.visibility</p:attrName>
                                        </p:attrNameLst>
                                      </p:cBhvr>
                                      <p:to>
                                        <p:strVal val="visible"/>
                                      </p:to>
                                    </p:set>
                                    <p:anim calcmode="lin" valueType="num">
                                      <p:cBhvr additive="base">
                                        <p:cTn id="31" dur="1000" fill="hold"/>
                                        <p:tgtEl>
                                          <p:spTgt spid="53301"/>
                                        </p:tgtEl>
                                        <p:attrNameLst>
                                          <p:attrName>ppt_x</p:attrName>
                                        </p:attrNameLst>
                                      </p:cBhvr>
                                      <p:tavLst>
                                        <p:tav tm="0">
                                          <p:val>
                                            <p:strVal val="0-#ppt_w/2"/>
                                          </p:val>
                                        </p:tav>
                                        <p:tav tm="100000">
                                          <p:val>
                                            <p:strVal val="#ppt_x"/>
                                          </p:val>
                                        </p:tav>
                                      </p:tavLst>
                                    </p:anim>
                                    <p:anim calcmode="lin" valueType="num">
                                      <p:cBhvr additive="base">
                                        <p:cTn id="32" dur="1000" fill="hold"/>
                                        <p:tgtEl>
                                          <p:spTgt spid="5330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53307"/>
                                        </p:tgtEl>
                                        <p:attrNameLst>
                                          <p:attrName>style.visibility</p:attrName>
                                        </p:attrNameLst>
                                      </p:cBhvr>
                                      <p:to>
                                        <p:strVal val="visible"/>
                                      </p:to>
                                    </p:set>
                                    <p:anim calcmode="lin" valueType="num">
                                      <p:cBhvr additive="base">
                                        <p:cTn id="37" dur="1000" fill="hold"/>
                                        <p:tgtEl>
                                          <p:spTgt spid="53307"/>
                                        </p:tgtEl>
                                        <p:attrNameLst>
                                          <p:attrName>ppt_x</p:attrName>
                                        </p:attrNameLst>
                                      </p:cBhvr>
                                      <p:tavLst>
                                        <p:tav tm="0">
                                          <p:val>
                                            <p:strVal val="#ppt_x"/>
                                          </p:val>
                                        </p:tav>
                                        <p:tav tm="100000">
                                          <p:val>
                                            <p:strVal val="#ppt_x"/>
                                          </p:val>
                                        </p:tav>
                                      </p:tavLst>
                                    </p:anim>
                                    <p:anim calcmode="lin" valueType="num">
                                      <p:cBhvr additive="base">
                                        <p:cTn id="38" dur="1000" fill="hold"/>
                                        <p:tgtEl>
                                          <p:spTgt spid="53307"/>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53292"/>
                                        </p:tgtEl>
                                        <p:attrNameLst>
                                          <p:attrName>style.visibility</p:attrName>
                                        </p:attrNameLst>
                                      </p:cBhvr>
                                      <p:to>
                                        <p:strVal val="visible"/>
                                      </p:to>
                                    </p:set>
                                    <p:animEffect transition="in" filter="blinds(horizontal)">
                                      <p:cBhvr>
                                        <p:cTn id="43" dur="500"/>
                                        <p:tgtEl>
                                          <p:spTgt spid="5329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1" fill="hold" grpId="0" nodeType="clickEffect">
                                  <p:stCondLst>
                                    <p:cond delay="0"/>
                                  </p:stCondLst>
                                  <p:childTnLst>
                                    <p:set>
                                      <p:cBhvr>
                                        <p:cTn id="47" dur="1" fill="hold">
                                          <p:stCondLst>
                                            <p:cond delay="0"/>
                                          </p:stCondLst>
                                        </p:cTn>
                                        <p:tgtEl>
                                          <p:spTgt spid="53304"/>
                                        </p:tgtEl>
                                        <p:attrNameLst>
                                          <p:attrName>style.visibility</p:attrName>
                                        </p:attrNameLst>
                                      </p:cBhvr>
                                      <p:to>
                                        <p:strVal val="visible"/>
                                      </p:to>
                                    </p:set>
                                    <p:anim calcmode="lin" valueType="num">
                                      <p:cBhvr additive="base">
                                        <p:cTn id="48" dur="1000" fill="hold"/>
                                        <p:tgtEl>
                                          <p:spTgt spid="53304"/>
                                        </p:tgtEl>
                                        <p:attrNameLst>
                                          <p:attrName>ppt_x</p:attrName>
                                        </p:attrNameLst>
                                      </p:cBhvr>
                                      <p:tavLst>
                                        <p:tav tm="0">
                                          <p:val>
                                            <p:strVal val="#ppt_x"/>
                                          </p:val>
                                        </p:tav>
                                        <p:tav tm="100000">
                                          <p:val>
                                            <p:strVal val="#ppt_x"/>
                                          </p:val>
                                        </p:tav>
                                      </p:tavLst>
                                    </p:anim>
                                    <p:anim calcmode="lin" valueType="num">
                                      <p:cBhvr additive="base">
                                        <p:cTn id="49" dur="1000" fill="hold"/>
                                        <p:tgtEl>
                                          <p:spTgt spid="53304"/>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53306"/>
                                        </p:tgtEl>
                                        <p:attrNameLst>
                                          <p:attrName>style.visibility</p:attrName>
                                        </p:attrNameLst>
                                      </p:cBhvr>
                                      <p:to>
                                        <p:strVal val="visible"/>
                                      </p:to>
                                    </p:set>
                                    <p:anim calcmode="lin" valueType="num">
                                      <p:cBhvr additive="base">
                                        <p:cTn id="54" dur="1000" fill="hold"/>
                                        <p:tgtEl>
                                          <p:spTgt spid="53306"/>
                                        </p:tgtEl>
                                        <p:attrNameLst>
                                          <p:attrName>ppt_x</p:attrName>
                                        </p:attrNameLst>
                                      </p:cBhvr>
                                      <p:tavLst>
                                        <p:tav tm="0">
                                          <p:val>
                                            <p:strVal val="1+#ppt_w/2"/>
                                          </p:val>
                                        </p:tav>
                                        <p:tav tm="100000">
                                          <p:val>
                                            <p:strVal val="#ppt_x"/>
                                          </p:val>
                                        </p:tav>
                                      </p:tavLst>
                                    </p:anim>
                                    <p:anim calcmode="lin" valueType="num">
                                      <p:cBhvr additive="base">
                                        <p:cTn id="55" dur="1000" fill="hold"/>
                                        <p:tgtEl>
                                          <p:spTgt spid="53306"/>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53298"/>
                                        </p:tgtEl>
                                        <p:attrNameLst>
                                          <p:attrName>style.visibility</p:attrName>
                                        </p:attrNameLst>
                                      </p:cBhvr>
                                      <p:to>
                                        <p:strVal val="visible"/>
                                      </p:to>
                                    </p:set>
                                    <p:animEffect transition="in" filter="blinds(horizontal)">
                                      <p:cBhvr>
                                        <p:cTn id="60" dur="500"/>
                                        <p:tgtEl>
                                          <p:spTgt spid="53298"/>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53305"/>
                                        </p:tgtEl>
                                        <p:attrNameLst>
                                          <p:attrName>style.visibility</p:attrName>
                                        </p:attrNameLst>
                                      </p:cBhvr>
                                      <p:to>
                                        <p:strVal val="visible"/>
                                      </p:to>
                                    </p:set>
                                    <p:anim calcmode="lin" valueType="num">
                                      <p:cBhvr additive="base">
                                        <p:cTn id="65" dur="1000" fill="hold"/>
                                        <p:tgtEl>
                                          <p:spTgt spid="53305"/>
                                        </p:tgtEl>
                                        <p:attrNameLst>
                                          <p:attrName>ppt_x</p:attrName>
                                        </p:attrNameLst>
                                      </p:cBhvr>
                                      <p:tavLst>
                                        <p:tav tm="0">
                                          <p:val>
                                            <p:strVal val="1+#ppt_w/2"/>
                                          </p:val>
                                        </p:tav>
                                        <p:tav tm="100000">
                                          <p:val>
                                            <p:strVal val="#ppt_x"/>
                                          </p:val>
                                        </p:tav>
                                      </p:tavLst>
                                    </p:anim>
                                    <p:anim calcmode="lin" valueType="num">
                                      <p:cBhvr additive="base">
                                        <p:cTn id="66" dur="1000" fill="hold"/>
                                        <p:tgtEl>
                                          <p:spTgt spid="53305"/>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53296"/>
                                        </p:tgtEl>
                                        <p:attrNameLst>
                                          <p:attrName>style.visibility</p:attrName>
                                        </p:attrNameLst>
                                      </p:cBhvr>
                                      <p:to>
                                        <p:strVal val="visible"/>
                                      </p:to>
                                    </p:set>
                                    <p:animEffect transition="in" filter="blinds(horizontal)">
                                      <p:cBhvr>
                                        <p:cTn id="71" dur="500"/>
                                        <p:tgtEl>
                                          <p:spTgt spid="53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01" grpId="0" animBg="1"/>
      <p:bldP spid="53304" grpId="0" animBg="1"/>
      <p:bldP spid="53305" grpId="0" animBg="1"/>
      <p:bldP spid="53306" grpId="0" animBg="1"/>
      <p:bldP spid="53307" grpId="0" animBg="1"/>
      <p:bldP spid="53311" grpId="0" animBg="1"/>
      <p:bldP spid="533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0199210896"/>
          <p:cNvPicPr>
            <a:picLocks noChangeAspect="1" noChangeArrowheads="1"/>
          </p:cNvPicPr>
          <p:nvPr/>
        </p:nvPicPr>
        <p:blipFill>
          <a:blip r:embed="rId2">
            <a:lum contrast="6000"/>
          </a:blip>
          <a:srcRect/>
          <a:stretch>
            <a:fillRect/>
          </a:stretch>
        </p:blipFill>
        <p:spPr bwMode="auto">
          <a:xfrm>
            <a:off x="0" y="-650875"/>
            <a:ext cx="9144000" cy="7294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56324"/>
                                        </p:tgtEl>
                                        <p:attrNameLst>
                                          <p:attrName>style.visibility</p:attrName>
                                        </p:attrNameLst>
                                      </p:cBhvr>
                                      <p:to>
                                        <p:strVal val="visible"/>
                                      </p:to>
                                    </p:set>
                                    <p:anim calcmode="lin" valueType="num">
                                      <p:cBhvr>
                                        <p:cTn id="7" dur="1000" fill="hold"/>
                                        <p:tgtEl>
                                          <p:spTgt spid="56324"/>
                                        </p:tgtEl>
                                        <p:attrNameLst>
                                          <p:attrName>ppt_w</p:attrName>
                                        </p:attrNameLst>
                                      </p:cBhvr>
                                      <p:tavLst>
                                        <p:tav tm="0">
                                          <p:val>
                                            <p:fltVal val="0"/>
                                          </p:val>
                                        </p:tav>
                                        <p:tav tm="100000">
                                          <p:val>
                                            <p:strVal val="#ppt_w"/>
                                          </p:val>
                                        </p:tav>
                                      </p:tavLst>
                                    </p:anim>
                                    <p:anim calcmode="lin" valueType="num">
                                      <p:cBhvr>
                                        <p:cTn id="8" dur="1000" fill="hold"/>
                                        <p:tgtEl>
                                          <p:spTgt spid="56324"/>
                                        </p:tgtEl>
                                        <p:attrNameLst>
                                          <p:attrName>ppt_h</p:attrName>
                                        </p:attrNameLst>
                                      </p:cBhvr>
                                      <p:tavLst>
                                        <p:tav tm="0">
                                          <p:val>
                                            <p:fltVal val="0"/>
                                          </p:val>
                                        </p:tav>
                                        <p:tav tm="100000">
                                          <p:val>
                                            <p:strVal val="#ppt_h"/>
                                          </p:val>
                                        </p:tav>
                                      </p:tavLst>
                                    </p:anim>
                                    <p:anim calcmode="lin" valueType="num">
                                      <p:cBhvr>
                                        <p:cTn id="9" dur="1000" fill="hold"/>
                                        <p:tgtEl>
                                          <p:spTgt spid="56324"/>
                                        </p:tgtEl>
                                        <p:attrNameLst>
                                          <p:attrName>style.rotation</p:attrName>
                                        </p:attrNameLst>
                                      </p:cBhvr>
                                      <p:tavLst>
                                        <p:tav tm="0">
                                          <p:val>
                                            <p:fltVal val="90"/>
                                          </p:val>
                                        </p:tav>
                                        <p:tav tm="100000">
                                          <p:val>
                                            <p:fltVal val="0"/>
                                          </p:val>
                                        </p:tav>
                                      </p:tavLst>
                                    </p:anim>
                                    <p:animEffect transition="in" filter="fade">
                                      <p:cBhvr>
                                        <p:cTn id="10" dur="10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0" y="0"/>
            <a:ext cx="9144000" cy="6858000"/>
          </a:xfrm>
          <a:effectLst>
            <a:outerShdw dist="35921" dir="2700000" algn="ctr" rotWithShape="0">
              <a:schemeClr val="bg2"/>
            </a:outerShdw>
          </a:effectLst>
        </p:spPr>
        <p:txBody>
          <a:bodyPr/>
          <a:lstStyle/>
          <a:p>
            <a:pPr eaLnBrk="1" hangingPunct="1">
              <a:buFontTx/>
              <a:buNone/>
              <a:defRPr/>
            </a:pPr>
            <a:r>
              <a:rPr lang="en-US" b="1" i="1" dirty="0" smtClean="0"/>
              <a:t>	</a:t>
            </a:r>
            <a:r>
              <a:rPr lang="en-US" b="1" i="1" dirty="0" smtClean="0">
                <a:solidFill>
                  <a:srgbClr val="FFFF00"/>
                </a:solidFill>
              </a:rPr>
              <a:t>SENSETORY NERVE:</a:t>
            </a:r>
          </a:p>
          <a:p>
            <a:pPr eaLnBrk="1" hangingPunct="1">
              <a:buFontTx/>
              <a:buNone/>
              <a:defRPr/>
            </a:pPr>
            <a:r>
              <a:rPr lang="en-US" dirty="0" smtClean="0">
                <a:solidFill>
                  <a:srgbClr val="FFFF00"/>
                </a:solidFill>
              </a:rPr>
              <a:t>	The nerve which carry message from the receptor organs to the brain or spinal cord is called a sensory nerve.</a:t>
            </a:r>
          </a:p>
          <a:p>
            <a:pPr eaLnBrk="1" hangingPunct="1">
              <a:buFontTx/>
              <a:buNone/>
              <a:defRPr/>
            </a:pPr>
            <a:endParaRPr lang="en-US" dirty="0" smtClean="0">
              <a:solidFill>
                <a:srgbClr val="FFFF00"/>
              </a:solidFill>
            </a:endParaRPr>
          </a:p>
          <a:p>
            <a:pPr eaLnBrk="1" hangingPunct="1">
              <a:buFontTx/>
              <a:buNone/>
              <a:defRPr/>
            </a:pPr>
            <a:r>
              <a:rPr lang="en-US" dirty="0" smtClean="0">
                <a:solidFill>
                  <a:srgbClr val="FFFF00"/>
                </a:solidFill>
              </a:rPr>
              <a:t>	</a:t>
            </a:r>
            <a:r>
              <a:rPr lang="en-US" b="1" i="1" dirty="0" smtClean="0">
                <a:solidFill>
                  <a:srgbClr val="FFFF00"/>
                </a:solidFill>
              </a:rPr>
              <a:t>MOTOR NERVE:</a:t>
            </a:r>
          </a:p>
          <a:p>
            <a:pPr eaLnBrk="1" hangingPunct="1">
              <a:buFontTx/>
              <a:buNone/>
              <a:defRPr/>
            </a:pPr>
            <a:r>
              <a:rPr lang="en-US" dirty="0" smtClean="0">
                <a:solidFill>
                  <a:srgbClr val="FFFF00"/>
                </a:solidFill>
              </a:rPr>
              <a:t>	The nerve which carry message from the brain or spinal cord to the </a:t>
            </a:r>
            <a:r>
              <a:rPr lang="en-US" dirty="0" err="1" smtClean="0">
                <a:solidFill>
                  <a:srgbClr val="FFFF00"/>
                </a:solidFill>
              </a:rPr>
              <a:t>effector</a:t>
            </a:r>
            <a:r>
              <a:rPr lang="en-US" dirty="0" smtClean="0">
                <a:solidFill>
                  <a:srgbClr val="FFFF00"/>
                </a:solidFill>
              </a:rPr>
              <a:t> organs is called a motor nerve.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1000" fill="hold"/>
                                        <p:tgtEl>
                                          <p:spTgt spid="1331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33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331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nodeType="click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anim calcmode="lin" valueType="num">
                                      <p:cBhvr>
                                        <p:cTn id="14" dur="1000" fill="hold"/>
                                        <p:tgtEl>
                                          <p:spTgt spid="1331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1331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1331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 calcmode="lin" valueType="num">
                                      <p:cBhvr>
                                        <p:cTn id="22" dur="1000" fill="hold"/>
                                        <p:tgtEl>
                                          <p:spTgt spid="13315">
                                            <p:txEl>
                                              <p:pRg st="3" end="3"/>
                                            </p:txEl>
                                          </p:spTgt>
                                        </p:tgtEl>
                                        <p:attrNameLst>
                                          <p:attrName>ppt_w</p:attrName>
                                        </p:attrNameLst>
                                      </p:cBhvr>
                                      <p:tavLst>
                                        <p:tav tm="0">
                                          <p:val>
                                            <p:strVal val="#ppt_w+.3"/>
                                          </p:val>
                                        </p:tav>
                                        <p:tav tm="100000">
                                          <p:val>
                                            <p:strVal val="#ppt_w"/>
                                          </p:val>
                                        </p:tav>
                                      </p:tavLst>
                                    </p:anim>
                                    <p:anim calcmode="lin" valueType="num">
                                      <p:cBhvr>
                                        <p:cTn id="23" dur="1000" fill="hold"/>
                                        <p:tgtEl>
                                          <p:spTgt spid="13315">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1331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13315">
                                            <p:txEl>
                                              <p:pRg st="4" end="4"/>
                                            </p:txEl>
                                          </p:spTgt>
                                        </p:tgtEl>
                                        <p:attrNameLst>
                                          <p:attrName>style.visibility</p:attrName>
                                        </p:attrNameLst>
                                      </p:cBhvr>
                                      <p:to>
                                        <p:strVal val="visible"/>
                                      </p:to>
                                    </p:set>
                                    <p:anim calcmode="lin" valueType="num">
                                      <p:cBhvr>
                                        <p:cTn id="29" dur="1000" fill="hold"/>
                                        <p:tgtEl>
                                          <p:spTgt spid="1331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1000" fill="hold"/>
                                        <p:tgtEl>
                                          <p:spTgt spid="1331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1000" fill="hold"/>
                                        <p:tgtEl>
                                          <p:spTgt spid="1331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1000" fill="hold"/>
                                        <p:tgtEl>
                                          <p:spTgt spid="133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417638"/>
          </a:xfrm>
          <a:effectLst>
            <a:outerShdw dist="35921" dir="2700000" algn="ctr" rotWithShape="0">
              <a:schemeClr val="bg2"/>
            </a:outerShdw>
          </a:effectLst>
        </p:spPr>
        <p:txBody>
          <a:bodyPr/>
          <a:lstStyle/>
          <a:p>
            <a:pPr eaLnBrk="1" hangingPunct="1">
              <a:defRPr/>
            </a:pPr>
            <a:r>
              <a:rPr lang="en-US" sz="4000" b="1" u="sng" dirty="0" smtClean="0"/>
              <a:t>STRUCTURE</a:t>
            </a:r>
            <a:r>
              <a:rPr lang="en-US" sz="4000" b="1" dirty="0" smtClean="0"/>
              <a:t> </a:t>
            </a:r>
            <a:r>
              <a:rPr lang="en-US" sz="4000" u="sng" dirty="0" smtClean="0"/>
              <a:t>and</a:t>
            </a:r>
            <a:r>
              <a:rPr lang="en-US" sz="4000" b="1" dirty="0" smtClean="0"/>
              <a:t> </a:t>
            </a:r>
            <a:r>
              <a:rPr lang="en-US" sz="4000" b="1" u="sng" dirty="0" smtClean="0"/>
              <a:t>FUNCTION</a:t>
            </a:r>
            <a:r>
              <a:rPr lang="en-US" sz="4000" b="1" dirty="0" smtClean="0"/>
              <a:t> </a:t>
            </a:r>
            <a:r>
              <a:rPr lang="en-US" sz="4000" u="sng" dirty="0" smtClean="0"/>
              <a:t>of </a:t>
            </a:r>
            <a:r>
              <a:rPr lang="en-US" sz="4000" dirty="0" smtClean="0"/>
              <a:t>T</a:t>
            </a:r>
            <a:r>
              <a:rPr lang="en-US" sz="4000" b="1" u="sng" dirty="0" smtClean="0"/>
              <a:t>HUMAN BRAIN</a:t>
            </a:r>
          </a:p>
        </p:txBody>
      </p:sp>
      <p:sp>
        <p:nvSpPr>
          <p:cNvPr id="14339" name="Rectangle 3"/>
          <p:cNvSpPr>
            <a:spLocks noGrp="1" noChangeArrowheads="1"/>
          </p:cNvSpPr>
          <p:nvPr>
            <p:ph type="body" idx="1"/>
          </p:nvPr>
        </p:nvSpPr>
        <p:spPr>
          <a:xfrm>
            <a:off x="0" y="1600200"/>
            <a:ext cx="9144000" cy="5257800"/>
          </a:xfrm>
          <a:effectLst>
            <a:outerShdw dist="35921" dir="2700000" algn="ctr" rotWithShape="0">
              <a:schemeClr val="bg2"/>
            </a:outerShdw>
          </a:effectLst>
        </p:spPr>
        <p:txBody>
          <a:bodyPr/>
          <a:lstStyle/>
          <a:p>
            <a:pPr marL="609600" indent="-609600" eaLnBrk="1" hangingPunct="1">
              <a:lnSpc>
                <a:spcPct val="90000"/>
              </a:lnSpc>
              <a:defRPr/>
            </a:pPr>
            <a:r>
              <a:rPr lang="en-US" sz="3000" dirty="0" smtClean="0">
                <a:solidFill>
                  <a:srgbClr val="FFFF00"/>
                </a:solidFill>
              </a:rPr>
              <a:t>The human brain is the highest coordinating centre of the body. The brain is protected by skull bone (cranium). This brain is covered by 3 layers called </a:t>
            </a:r>
            <a:r>
              <a:rPr lang="en-US" sz="3000" dirty="0" err="1" smtClean="0">
                <a:solidFill>
                  <a:srgbClr val="FFFF00"/>
                </a:solidFill>
              </a:rPr>
              <a:t>meninges</a:t>
            </a:r>
            <a:r>
              <a:rPr lang="en-US" sz="3000" dirty="0" smtClean="0">
                <a:solidFill>
                  <a:srgbClr val="FFFF00"/>
                </a:solidFill>
              </a:rPr>
              <a:t>. The brain consists of three regions</a:t>
            </a:r>
            <a:r>
              <a:rPr lang="en-US" sz="3000" dirty="0" smtClean="0"/>
              <a:t>:-</a:t>
            </a:r>
          </a:p>
          <a:p>
            <a:pPr marL="609600" indent="-609600" eaLnBrk="1" hangingPunct="1">
              <a:lnSpc>
                <a:spcPct val="90000"/>
              </a:lnSpc>
              <a:buClr>
                <a:schemeClr val="tx1"/>
              </a:buClr>
              <a:buFontTx/>
              <a:buAutoNum type="arabicPeriod"/>
              <a:defRPr/>
            </a:pPr>
            <a:r>
              <a:rPr lang="en-US" sz="3000" b="1" i="1" dirty="0" smtClean="0"/>
              <a:t>FOREBRAIN</a:t>
            </a:r>
          </a:p>
          <a:p>
            <a:pPr marL="609600" indent="-609600" eaLnBrk="1" hangingPunct="1">
              <a:lnSpc>
                <a:spcPct val="90000"/>
              </a:lnSpc>
              <a:buClr>
                <a:schemeClr val="tx1"/>
              </a:buClr>
              <a:buFontTx/>
              <a:buNone/>
              <a:defRPr/>
            </a:pPr>
            <a:r>
              <a:rPr lang="en-US" sz="3000" dirty="0" smtClean="0"/>
              <a:t>      </a:t>
            </a:r>
            <a:r>
              <a:rPr lang="en-US" sz="3000" dirty="0" smtClean="0">
                <a:solidFill>
                  <a:srgbClr val="00B0F0"/>
                </a:solidFill>
              </a:rPr>
              <a:t>It consists of cerebrum which is the brain. It has got many twists and turns. A longitudinal tissues divides the cerebrum into 2 hemispheres. These 2 cerebrals hemispheres are connected by a thick band of nerve fibers called Corpus.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4338"/>
                                        </p:tgtEl>
                                        <p:attrNameLst>
                                          <p:attrName>style.visibility</p:attrName>
                                        </p:attrNameLst>
                                      </p:cBhvr>
                                      <p:to>
                                        <p:strVal val="visible"/>
                                      </p:to>
                                    </p:set>
                                    <p:set>
                                      <p:cBhvr>
                                        <p:cTn id="7" dur="228" fill="hold">
                                          <p:stCondLst>
                                            <p:cond delay="0"/>
                                          </p:stCondLst>
                                        </p:cTn>
                                        <p:tgtEl>
                                          <p:spTgt spid="14338"/>
                                        </p:tgtEl>
                                        <p:attrNameLst>
                                          <p:attrName>style.rotation</p:attrName>
                                        </p:attrNameLst>
                                      </p:cBhvr>
                                      <p:to>
                                        <p:strVal val="-45.0"/>
                                      </p:to>
                                    </p:set>
                                    <p:anim calcmode="lin" valueType="num">
                                      <p:cBhvr>
                                        <p:cTn id="8" dur="228" fill="hold">
                                          <p:stCondLst>
                                            <p:cond delay="228"/>
                                          </p:stCondLst>
                                        </p:cTn>
                                        <p:tgtEl>
                                          <p:spTgt spid="14338"/>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14338"/>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14338"/>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14338"/>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14339">
                                            <p:txEl>
                                              <p:pRg st="0" end="0"/>
                                            </p:txEl>
                                          </p:spTgt>
                                        </p:tgtEl>
                                        <p:attrNameLst>
                                          <p:attrName>style.visibility</p:attrName>
                                        </p:attrNameLst>
                                      </p:cBhvr>
                                      <p:to>
                                        <p:strVal val="visible"/>
                                      </p:to>
                                    </p:set>
                                    <p:anim calcmode="lin" valueType="num">
                                      <p:cBhvr>
                                        <p:cTn id="16"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143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nodeType="clickEffect">
                                  <p:stCondLst>
                                    <p:cond delay="0"/>
                                  </p:stCondLst>
                                  <p:iterate type="lt">
                                    <p:tmPct val="10000"/>
                                  </p:iterate>
                                  <p:childTnLst>
                                    <p:set>
                                      <p:cBhvr>
                                        <p:cTn id="21" dur="1" fill="hold">
                                          <p:stCondLst>
                                            <p:cond delay="0"/>
                                          </p:stCondLst>
                                        </p:cTn>
                                        <p:tgtEl>
                                          <p:spTgt spid="14339">
                                            <p:txEl>
                                              <p:pRg st="1" end="1"/>
                                            </p:txEl>
                                          </p:spTgt>
                                        </p:tgtEl>
                                        <p:attrNameLst>
                                          <p:attrName>style.visibility</p:attrName>
                                        </p:attrNameLst>
                                      </p:cBhvr>
                                      <p:to>
                                        <p:strVal val="visible"/>
                                      </p:to>
                                    </p:set>
                                    <p:anim by="(-#ppt_w*2)" calcmode="lin" valueType="num">
                                      <p:cBhvr rctx="PPT">
                                        <p:cTn id="22" dur="500" autoRev="1" fill="hold">
                                          <p:stCondLst>
                                            <p:cond delay="0"/>
                                          </p:stCondLst>
                                        </p:cTn>
                                        <p:tgtEl>
                                          <p:spTgt spid="14339">
                                            <p:txEl>
                                              <p:pRg st="1" end="1"/>
                                            </p:txEl>
                                          </p:spTgt>
                                        </p:tgtEl>
                                        <p:attrNameLst>
                                          <p:attrName>ppt_w</p:attrName>
                                        </p:attrNameLst>
                                      </p:cBhvr>
                                    </p:anim>
                                    <p:anim by="(#ppt_w*0.50)" calcmode="lin" valueType="num">
                                      <p:cBhvr>
                                        <p:cTn id="23" dur="500" decel="50000" autoRev="1" fill="hold">
                                          <p:stCondLst>
                                            <p:cond delay="0"/>
                                          </p:stCondLst>
                                        </p:cTn>
                                        <p:tgtEl>
                                          <p:spTgt spid="14339">
                                            <p:txEl>
                                              <p:pRg st="1" end="1"/>
                                            </p:txEl>
                                          </p:spTgt>
                                        </p:tgtEl>
                                        <p:attrNameLst>
                                          <p:attrName>ppt_x</p:attrName>
                                        </p:attrNameLst>
                                      </p:cBhvr>
                                    </p:anim>
                                    <p:anim from="(-#ppt_h/2)" to="(#ppt_y)" calcmode="lin" valueType="num">
                                      <p:cBhvr>
                                        <p:cTn id="24" dur="1000" fill="hold">
                                          <p:stCondLst>
                                            <p:cond delay="0"/>
                                          </p:stCondLst>
                                        </p:cTn>
                                        <p:tgtEl>
                                          <p:spTgt spid="14339">
                                            <p:txEl>
                                              <p:pRg st="1" end="1"/>
                                            </p:txEl>
                                          </p:spTgt>
                                        </p:tgtEl>
                                        <p:attrNameLst>
                                          <p:attrName>ppt_y</p:attrName>
                                        </p:attrNameLst>
                                      </p:cBhvr>
                                    </p:anim>
                                    <p:animRot by="21600000">
                                      <p:cBhvr>
                                        <p:cTn id="25" dur="1000" fill="hold">
                                          <p:stCondLst>
                                            <p:cond delay="0"/>
                                          </p:stCondLst>
                                        </p:cTn>
                                        <p:tgtEl>
                                          <p:spTgt spid="14339">
                                            <p:txEl>
                                              <p:pRg st="1" end="1"/>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40" presetClass="entr" presetSubtype="0" fill="hold" nodeType="clickEffect">
                                  <p:stCondLst>
                                    <p:cond delay="0"/>
                                  </p:stCondLst>
                                  <p:iterate type="lt">
                                    <p:tmPct val="10000"/>
                                  </p:iterate>
                                  <p:childTnLst>
                                    <p:set>
                                      <p:cBhvr>
                                        <p:cTn id="29" dur="1" fill="hold">
                                          <p:stCondLst>
                                            <p:cond delay="0"/>
                                          </p:stCondLst>
                                        </p:cTn>
                                        <p:tgtEl>
                                          <p:spTgt spid="14339">
                                            <p:txEl>
                                              <p:pRg st="2" end="2"/>
                                            </p:txEl>
                                          </p:spTgt>
                                        </p:tgtEl>
                                        <p:attrNameLst>
                                          <p:attrName>style.visibility</p:attrName>
                                        </p:attrNameLst>
                                      </p:cBhvr>
                                      <p:to>
                                        <p:strVal val="visible"/>
                                      </p:to>
                                    </p:set>
                                    <p:animEffect transition="in" filter="fade">
                                      <p:cBhvr>
                                        <p:cTn id="30" dur="500"/>
                                        <p:tgtEl>
                                          <p:spTgt spid="14339">
                                            <p:txEl>
                                              <p:pRg st="2" end="2"/>
                                            </p:txEl>
                                          </p:spTgt>
                                        </p:tgtEl>
                                      </p:cBhvr>
                                    </p:animEffect>
                                    <p:anim calcmode="lin" valueType="num">
                                      <p:cBhvr>
                                        <p:cTn id="31" dur="500" fill="hold"/>
                                        <p:tgtEl>
                                          <p:spTgt spid="14339">
                                            <p:txEl>
                                              <p:pRg st="2" end="2"/>
                                            </p:txEl>
                                          </p:spTgt>
                                        </p:tgtEl>
                                        <p:attrNameLst>
                                          <p:attrName>ppt_x</p:attrName>
                                        </p:attrNameLst>
                                      </p:cBhvr>
                                      <p:tavLst>
                                        <p:tav tm="0">
                                          <p:val>
                                            <p:strVal val="#ppt_x-.1"/>
                                          </p:val>
                                        </p:tav>
                                        <p:tav tm="100000">
                                          <p:val>
                                            <p:strVal val="#ppt_x"/>
                                          </p:val>
                                        </p:tav>
                                      </p:tavLst>
                                    </p:anim>
                                    <p:anim calcmode="lin" valueType="num">
                                      <p:cBhvr>
                                        <p:cTn id="32"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0" y="0"/>
            <a:ext cx="9144000" cy="6858000"/>
          </a:xfrm>
          <a:effectLst>
            <a:outerShdw dist="35921" dir="2700000" algn="ctr" rotWithShape="0">
              <a:schemeClr val="bg2"/>
            </a:outerShdw>
          </a:effectLst>
        </p:spPr>
        <p:txBody>
          <a:bodyPr/>
          <a:lstStyle/>
          <a:p>
            <a:pPr marL="660400" indent="-660400" eaLnBrk="1" hangingPunct="1">
              <a:buFontTx/>
              <a:buNone/>
              <a:defRPr/>
            </a:pPr>
            <a:r>
              <a:rPr lang="en-US" dirty="0" smtClean="0"/>
              <a:t>	</a:t>
            </a:r>
            <a:r>
              <a:rPr lang="en-US" sz="3000" dirty="0" err="1" smtClean="0"/>
              <a:t>Callosum</a:t>
            </a:r>
            <a:r>
              <a:rPr lang="en-US" sz="3000" dirty="0" smtClean="0"/>
              <a:t>. The cerebrum has 4 specific </a:t>
            </a:r>
            <a:r>
              <a:rPr lang="en-US" sz="3000" dirty="0" err="1" smtClean="0"/>
              <a:t>Cobes</a:t>
            </a:r>
            <a:r>
              <a:rPr lang="en-US" sz="3000" dirty="0" smtClean="0"/>
              <a:t>:-</a:t>
            </a:r>
          </a:p>
          <a:p>
            <a:pPr marL="660400" indent="-660400" eaLnBrk="1" hangingPunct="1">
              <a:buClr>
                <a:schemeClr val="tx1"/>
              </a:buClr>
              <a:buFontTx/>
              <a:buAutoNum type="romanLcPeriod"/>
              <a:defRPr/>
            </a:pPr>
            <a:r>
              <a:rPr lang="en-US" sz="3000" dirty="0" smtClean="0"/>
              <a:t>Frontal </a:t>
            </a:r>
            <a:r>
              <a:rPr lang="en-US" sz="3000" dirty="0" err="1" smtClean="0"/>
              <a:t>Cobe</a:t>
            </a:r>
            <a:r>
              <a:rPr lang="en-US" sz="3000" dirty="0" smtClean="0"/>
              <a:t> (controls muscular activities).</a:t>
            </a:r>
          </a:p>
          <a:p>
            <a:pPr marL="660400" indent="-660400" eaLnBrk="1" hangingPunct="1">
              <a:buClr>
                <a:schemeClr val="tx1"/>
              </a:buClr>
              <a:buFontTx/>
              <a:buAutoNum type="romanLcPeriod"/>
              <a:defRPr/>
            </a:pPr>
            <a:r>
              <a:rPr lang="en-US" sz="3000" dirty="0" smtClean="0"/>
              <a:t>Parietal </a:t>
            </a:r>
            <a:r>
              <a:rPr lang="en-US" sz="3000" dirty="0" err="1" smtClean="0"/>
              <a:t>Cobe</a:t>
            </a:r>
            <a:r>
              <a:rPr lang="en-US" sz="3000" dirty="0" smtClean="0"/>
              <a:t> (controls touch, smell, temperature and consciousness).</a:t>
            </a:r>
          </a:p>
          <a:p>
            <a:pPr marL="660400" indent="-660400" eaLnBrk="1" hangingPunct="1">
              <a:buClr>
                <a:schemeClr val="tx1"/>
              </a:buClr>
              <a:buFontTx/>
              <a:buAutoNum type="romanLcPeriod"/>
              <a:defRPr/>
            </a:pPr>
            <a:r>
              <a:rPr lang="en-US" sz="3000" dirty="0" smtClean="0"/>
              <a:t>Occipital </a:t>
            </a:r>
            <a:r>
              <a:rPr lang="en-US" sz="3000" dirty="0" err="1" smtClean="0"/>
              <a:t>Cobe</a:t>
            </a:r>
            <a:r>
              <a:rPr lang="en-US" sz="3000" dirty="0" smtClean="0"/>
              <a:t> (controls centre of visual perception).</a:t>
            </a:r>
          </a:p>
          <a:p>
            <a:pPr marL="660400" indent="-660400" eaLnBrk="1" hangingPunct="1">
              <a:buClr>
                <a:schemeClr val="tx1"/>
              </a:buClr>
              <a:buFontTx/>
              <a:buAutoNum type="romanLcPeriod"/>
              <a:defRPr/>
            </a:pPr>
            <a:r>
              <a:rPr lang="en-US" sz="3000" dirty="0" smtClean="0"/>
              <a:t>Temporal </a:t>
            </a:r>
            <a:r>
              <a:rPr lang="en-US" sz="3000" dirty="0" err="1" smtClean="0"/>
              <a:t>Cobe</a:t>
            </a:r>
            <a:r>
              <a:rPr lang="en-US" sz="3000" dirty="0" smtClean="0"/>
              <a:t> (controlling centre of auditory perception).</a:t>
            </a:r>
          </a:p>
          <a:p>
            <a:pPr marL="660400" indent="-660400" eaLnBrk="1" hangingPunct="1">
              <a:buClr>
                <a:schemeClr val="tx1"/>
              </a:buClr>
              <a:buFontTx/>
              <a:buNone/>
              <a:defRPr/>
            </a:pPr>
            <a:r>
              <a:rPr lang="en-US" sz="3000" dirty="0" smtClean="0"/>
              <a:t>	</a:t>
            </a:r>
            <a:r>
              <a:rPr lang="en-US" sz="3000" b="1" u="sng" dirty="0" smtClean="0"/>
              <a:t>Functions of cerebrum</a:t>
            </a:r>
            <a:r>
              <a:rPr lang="en-US" sz="3000" b="1" dirty="0" smtClean="0"/>
              <a:t>:</a:t>
            </a:r>
          </a:p>
          <a:p>
            <a:pPr marL="660400" indent="-660400" eaLnBrk="1" hangingPunct="1">
              <a:buClr>
                <a:schemeClr val="tx1"/>
              </a:buClr>
              <a:buFontTx/>
              <a:buNone/>
              <a:defRPr/>
            </a:pPr>
            <a:r>
              <a:rPr lang="en-US" sz="3000" dirty="0" smtClean="0"/>
              <a:t>	</a:t>
            </a:r>
            <a:r>
              <a:rPr lang="en-US" sz="3000" dirty="0" smtClean="0">
                <a:solidFill>
                  <a:srgbClr val="FF0000"/>
                </a:solidFill>
              </a:rPr>
              <a:t>Cerebrum is the controller of intelligence, memory, reasoning, </a:t>
            </a:r>
            <a:r>
              <a:rPr lang="en-US" sz="3000" dirty="0" err="1" smtClean="0">
                <a:solidFill>
                  <a:srgbClr val="FF0000"/>
                </a:solidFill>
              </a:rPr>
              <a:t>judgement</a:t>
            </a:r>
            <a:r>
              <a:rPr lang="en-US" sz="3000" dirty="0" smtClean="0">
                <a:solidFill>
                  <a:srgbClr val="FF0000"/>
                </a:solidFill>
              </a:rPr>
              <a:t>, personality, consciousness, etc. It controls all voluntary actions.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anim calcmode="lin" valueType="num">
                                      <p:cBhvr>
                                        <p:cTn id="8" dur="500" fill="hold"/>
                                        <p:tgtEl>
                                          <p:spTgt spid="15363">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15363">
                                            <p:txEl>
                                              <p:pRg st="1" end="1"/>
                                            </p:txEl>
                                          </p:spTgt>
                                        </p:tgtEl>
                                        <p:attrNameLst>
                                          <p:attrName>style.visibility</p:attrName>
                                        </p:attrNameLst>
                                      </p:cBhvr>
                                      <p:to>
                                        <p:strVal val="visible"/>
                                      </p:to>
                                    </p:set>
                                    <p:anim calcmode="lin" valueType="num">
                                      <p:cBhvr>
                                        <p:cTn id="14" dur="500" fill="hold"/>
                                        <p:tgtEl>
                                          <p:spTgt spid="1536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5363">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1536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536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536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15363">
                                            <p:txEl>
                                              <p:pRg st="2" end="2"/>
                                            </p:txEl>
                                          </p:spTgt>
                                        </p:tgtEl>
                                        <p:attrNameLst>
                                          <p:attrName>style.visibility</p:attrName>
                                        </p:attrNameLst>
                                      </p:cBhvr>
                                      <p:to>
                                        <p:strVal val="visible"/>
                                      </p:to>
                                    </p:set>
                                    <p:anim calcmode="lin" valueType="num">
                                      <p:cBhvr>
                                        <p:cTn id="23" dur="500" fill="hold"/>
                                        <p:tgtEl>
                                          <p:spTgt spid="1536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5363">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1536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536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536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15363">
                                            <p:txEl>
                                              <p:pRg st="3" end="3"/>
                                            </p:txEl>
                                          </p:spTgt>
                                        </p:tgtEl>
                                        <p:attrNameLst>
                                          <p:attrName>style.visibility</p:attrName>
                                        </p:attrNameLst>
                                      </p:cBhvr>
                                      <p:to>
                                        <p:strVal val="visible"/>
                                      </p:to>
                                    </p:set>
                                    <p:anim calcmode="lin" valueType="num">
                                      <p:cBhvr>
                                        <p:cTn id="32" dur="500" fill="hold"/>
                                        <p:tgtEl>
                                          <p:spTgt spid="1536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5363">
                                            <p:txEl>
                                              <p:pRg st="3" end="3"/>
                                            </p:txEl>
                                          </p:spTgt>
                                        </p:tgtEl>
                                        <p:attrNameLst>
                                          <p:attrName>ppt_y</p:attrName>
                                        </p:attrNameLst>
                                      </p:cBhvr>
                                      <p:tavLst>
                                        <p:tav tm="0">
                                          <p:val>
                                            <p:strVal val="#ppt_y"/>
                                          </p:val>
                                        </p:tav>
                                        <p:tav tm="100000">
                                          <p:val>
                                            <p:strVal val="#ppt_y"/>
                                          </p:val>
                                        </p:tav>
                                      </p:tavLst>
                                    </p:anim>
                                    <p:anim calcmode="lin" valueType="num">
                                      <p:cBhvr>
                                        <p:cTn id="34" dur="500" fill="hold"/>
                                        <p:tgtEl>
                                          <p:spTgt spid="1536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536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536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nodeType="clickEffect">
                                  <p:stCondLst>
                                    <p:cond delay="0"/>
                                  </p:stCondLst>
                                  <p:iterate type="lt">
                                    <p:tmPct val="10000"/>
                                  </p:iterate>
                                  <p:childTnLst>
                                    <p:set>
                                      <p:cBhvr>
                                        <p:cTn id="40" dur="1" fill="hold">
                                          <p:stCondLst>
                                            <p:cond delay="0"/>
                                          </p:stCondLst>
                                        </p:cTn>
                                        <p:tgtEl>
                                          <p:spTgt spid="15363">
                                            <p:txEl>
                                              <p:pRg st="4" end="4"/>
                                            </p:txEl>
                                          </p:spTgt>
                                        </p:tgtEl>
                                        <p:attrNameLst>
                                          <p:attrName>style.visibility</p:attrName>
                                        </p:attrNameLst>
                                      </p:cBhvr>
                                      <p:to>
                                        <p:strVal val="visible"/>
                                      </p:to>
                                    </p:set>
                                    <p:anim calcmode="lin" valueType="num">
                                      <p:cBhvr>
                                        <p:cTn id="41" dur="500" fill="hold"/>
                                        <p:tgtEl>
                                          <p:spTgt spid="1536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5363">
                                            <p:txEl>
                                              <p:pRg st="4" end="4"/>
                                            </p:txEl>
                                          </p:spTgt>
                                        </p:tgtEl>
                                        <p:attrNameLst>
                                          <p:attrName>ppt_y</p:attrName>
                                        </p:attrNameLst>
                                      </p:cBhvr>
                                      <p:tavLst>
                                        <p:tav tm="0">
                                          <p:val>
                                            <p:strVal val="#ppt_y"/>
                                          </p:val>
                                        </p:tav>
                                        <p:tav tm="100000">
                                          <p:val>
                                            <p:strVal val="#ppt_y"/>
                                          </p:val>
                                        </p:tav>
                                      </p:tavLst>
                                    </p:anim>
                                    <p:anim calcmode="lin" valueType="num">
                                      <p:cBhvr>
                                        <p:cTn id="43" dur="500" fill="hold"/>
                                        <p:tgtEl>
                                          <p:spTgt spid="1536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536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536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iterate type="lt">
                                    <p:tmPct val="5000"/>
                                  </p:iterate>
                                  <p:childTnLst>
                                    <p:set>
                                      <p:cBhvr>
                                        <p:cTn id="49" dur="1" fill="hold">
                                          <p:stCondLst>
                                            <p:cond delay="0"/>
                                          </p:stCondLst>
                                        </p:cTn>
                                        <p:tgtEl>
                                          <p:spTgt spid="15363">
                                            <p:txEl>
                                              <p:pRg st="5" end="5"/>
                                            </p:txEl>
                                          </p:spTgt>
                                        </p:tgtEl>
                                        <p:attrNameLst>
                                          <p:attrName>style.visibility</p:attrName>
                                        </p:attrNameLst>
                                      </p:cBhvr>
                                      <p:to>
                                        <p:strVal val="visible"/>
                                      </p:to>
                                    </p:set>
                                    <p:anim calcmode="lin" valueType="num">
                                      <p:cBhvr>
                                        <p:cTn id="50" dur="1000" fill="hold"/>
                                        <p:tgtEl>
                                          <p:spTgt spid="15363">
                                            <p:txEl>
                                              <p:pRg st="5" end="5"/>
                                            </p:txEl>
                                          </p:spTgt>
                                        </p:tgtEl>
                                        <p:attrNameLst>
                                          <p:attrName>ppt_w</p:attrName>
                                        </p:attrNameLst>
                                      </p:cBhvr>
                                      <p:tavLst>
                                        <p:tav tm="0">
                                          <p:val>
                                            <p:fltVal val="0"/>
                                          </p:val>
                                        </p:tav>
                                        <p:tav tm="100000">
                                          <p:val>
                                            <p:strVal val="#ppt_w"/>
                                          </p:val>
                                        </p:tav>
                                      </p:tavLst>
                                    </p:anim>
                                    <p:anim calcmode="lin" valueType="num">
                                      <p:cBhvr>
                                        <p:cTn id="51" dur="1000" fill="hold"/>
                                        <p:tgtEl>
                                          <p:spTgt spid="15363">
                                            <p:txEl>
                                              <p:pRg st="5" end="5"/>
                                            </p:txEl>
                                          </p:spTgt>
                                        </p:tgtEl>
                                        <p:attrNameLst>
                                          <p:attrName>ppt_h</p:attrName>
                                        </p:attrNameLst>
                                      </p:cBhvr>
                                      <p:tavLst>
                                        <p:tav tm="0">
                                          <p:val>
                                            <p:fltVal val="0"/>
                                          </p:val>
                                        </p:tav>
                                        <p:tav tm="100000">
                                          <p:val>
                                            <p:strVal val="#ppt_h"/>
                                          </p:val>
                                        </p:tav>
                                      </p:tavLst>
                                    </p:anim>
                                    <p:anim calcmode="lin" valueType="num">
                                      <p:cBhvr>
                                        <p:cTn id="52" dur="1000" fill="hold"/>
                                        <p:tgtEl>
                                          <p:spTgt spid="15363">
                                            <p:txEl>
                                              <p:pRg st="5" end="5"/>
                                            </p:txEl>
                                          </p:spTgt>
                                        </p:tgtEl>
                                        <p:attrNameLst>
                                          <p:attrName>style.rotation</p:attrName>
                                        </p:attrNameLst>
                                      </p:cBhvr>
                                      <p:tavLst>
                                        <p:tav tm="0">
                                          <p:val>
                                            <p:fltVal val="90"/>
                                          </p:val>
                                        </p:tav>
                                        <p:tav tm="100000">
                                          <p:val>
                                            <p:fltVal val="0"/>
                                          </p:val>
                                        </p:tav>
                                      </p:tavLst>
                                    </p:anim>
                                    <p:animEffect transition="in" filter="fade">
                                      <p:cBhvr>
                                        <p:cTn id="53" dur="1000"/>
                                        <p:tgtEl>
                                          <p:spTgt spid="15363">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iterate type="lt">
                                    <p:tmPct val="5000"/>
                                  </p:iterate>
                                  <p:childTnLst>
                                    <p:set>
                                      <p:cBhvr>
                                        <p:cTn id="57" dur="1" fill="hold">
                                          <p:stCondLst>
                                            <p:cond delay="0"/>
                                          </p:stCondLst>
                                        </p:cTn>
                                        <p:tgtEl>
                                          <p:spTgt spid="15363">
                                            <p:txEl>
                                              <p:pRg st="6" end="6"/>
                                            </p:txEl>
                                          </p:spTgt>
                                        </p:tgtEl>
                                        <p:attrNameLst>
                                          <p:attrName>style.visibility</p:attrName>
                                        </p:attrNameLst>
                                      </p:cBhvr>
                                      <p:to>
                                        <p:strVal val="visible"/>
                                      </p:to>
                                    </p:set>
                                    <p:anim calcmode="lin" valueType="num">
                                      <p:cBhvr>
                                        <p:cTn id="58" dur="1000" fill="hold"/>
                                        <p:tgtEl>
                                          <p:spTgt spid="15363">
                                            <p:txEl>
                                              <p:pRg st="6" end="6"/>
                                            </p:txEl>
                                          </p:spTgt>
                                        </p:tgtEl>
                                        <p:attrNameLst>
                                          <p:attrName>ppt_w</p:attrName>
                                        </p:attrNameLst>
                                      </p:cBhvr>
                                      <p:tavLst>
                                        <p:tav tm="0">
                                          <p:val>
                                            <p:fltVal val="0"/>
                                          </p:val>
                                        </p:tav>
                                        <p:tav tm="100000">
                                          <p:val>
                                            <p:strVal val="#ppt_w"/>
                                          </p:val>
                                        </p:tav>
                                      </p:tavLst>
                                    </p:anim>
                                    <p:anim calcmode="lin" valueType="num">
                                      <p:cBhvr>
                                        <p:cTn id="59" dur="1000" fill="hold"/>
                                        <p:tgtEl>
                                          <p:spTgt spid="15363">
                                            <p:txEl>
                                              <p:pRg st="6" end="6"/>
                                            </p:txEl>
                                          </p:spTgt>
                                        </p:tgtEl>
                                        <p:attrNameLst>
                                          <p:attrName>ppt_h</p:attrName>
                                        </p:attrNameLst>
                                      </p:cBhvr>
                                      <p:tavLst>
                                        <p:tav tm="0">
                                          <p:val>
                                            <p:fltVal val="0"/>
                                          </p:val>
                                        </p:tav>
                                        <p:tav tm="100000">
                                          <p:val>
                                            <p:strVal val="#ppt_h"/>
                                          </p:val>
                                        </p:tav>
                                      </p:tavLst>
                                    </p:anim>
                                    <p:anim calcmode="lin" valueType="num">
                                      <p:cBhvr>
                                        <p:cTn id="60" dur="1000" fill="hold"/>
                                        <p:tgtEl>
                                          <p:spTgt spid="15363">
                                            <p:txEl>
                                              <p:pRg st="6" end="6"/>
                                            </p:txEl>
                                          </p:spTgt>
                                        </p:tgtEl>
                                        <p:attrNameLst>
                                          <p:attrName>style.rotation</p:attrName>
                                        </p:attrNameLst>
                                      </p:cBhvr>
                                      <p:tavLst>
                                        <p:tav tm="0">
                                          <p:val>
                                            <p:fltVal val="90"/>
                                          </p:val>
                                        </p:tav>
                                        <p:tav tm="100000">
                                          <p:val>
                                            <p:fltVal val="0"/>
                                          </p:val>
                                        </p:tav>
                                      </p:tavLst>
                                    </p:anim>
                                    <p:animEffect transition="in" filter="fade">
                                      <p:cBhvr>
                                        <p:cTn id="61" dur="10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0" y="0"/>
            <a:ext cx="9144000" cy="1417638"/>
          </a:xfrm>
          <a:effectLst>
            <a:outerShdw dist="35921" dir="2700000" algn="ctr" rotWithShape="0">
              <a:schemeClr val="bg2"/>
            </a:outerShdw>
          </a:effectLst>
        </p:spPr>
        <p:txBody>
          <a:bodyPr/>
          <a:lstStyle/>
          <a:p>
            <a:pPr eaLnBrk="1" hangingPunct="1">
              <a:defRPr/>
            </a:pPr>
            <a:r>
              <a:rPr lang="en-US" b="1" u="sng" dirty="0" smtClean="0"/>
              <a:t>NERVOUS</a:t>
            </a:r>
            <a:r>
              <a:rPr lang="en-US" dirty="0" smtClean="0"/>
              <a:t> </a:t>
            </a:r>
            <a:r>
              <a:rPr lang="en-US" b="1" u="sng" dirty="0" smtClean="0"/>
              <a:t>SYSTEM</a:t>
            </a:r>
          </a:p>
        </p:txBody>
      </p:sp>
      <p:sp>
        <p:nvSpPr>
          <p:cNvPr id="3077" name="Rectangle 5"/>
          <p:cNvSpPr>
            <a:spLocks noGrp="1" noChangeArrowheads="1"/>
          </p:cNvSpPr>
          <p:nvPr>
            <p:ph type="body" idx="1"/>
          </p:nvPr>
        </p:nvSpPr>
        <p:spPr>
          <a:xfrm>
            <a:off x="0" y="1600200"/>
            <a:ext cx="9144000" cy="5257800"/>
          </a:xfrm>
          <a:effectLst>
            <a:outerShdw dist="35921" dir="2700000" algn="ctr" rotWithShape="0">
              <a:schemeClr val="bg2"/>
            </a:outerShdw>
          </a:effectLst>
        </p:spPr>
        <p:txBody>
          <a:bodyPr/>
          <a:lstStyle/>
          <a:p>
            <a:pPr marL="609600" indent="-609600" eaLnBrk="1" hangingPunct="1">
              <a:buClr>
                <a:schemeClr val="tx1"/>
              </a:buClr>
              <a:buFont typeface="Wingdings" pitchFamily="2" charset="2"/>
              <a:buChar char="q"/>
              <a:defRPr/>
            </a:pPr>
            <a:r>
              <a:rPr lang="en-US" b="1" dirty="0" smtClean="0">
                <a:latin typeface="Bookman Old Style" pitchFamily="18" charset="0"/>
              </a:rPr>
              <a:t>Nervous System is a system which control and coordinate various activities of our body.</a:t>
            </a:r>
          </a:p>
          <a:p>
            <a:pPr marL="609600" indent="-609600" eaLnBrk="1" hangingPunct="1">
              <a:buClr>
                <a:schemeClr val="tx1"/>
              </a:buClr>
              <a:buFont typeface="Wingdings" pitchFamily="2" charset="2"/>
              <a:buChar char="q"/>
              <a:defRPr/>
            </a:pPr>
            <a:r>
              <a:rPr lang="en-US" b="1" dirty="0" smtClean="0">
                <a:latin typeface="Bookman Old Style" pitchFamily="18" charset="0"/>
              </a:rPr>
              <a:t>It mainly consists of 3 parts:-</a:t>
            </a:r>
          </a:p>
          <a:p>
            <a:pPr marL="609600" indent="-609600" eaLnBrk="1" hangingPunct="1">
              <a:buFontTx/>
              <a:buAutoNum type="arabicPeriod"/>
              <a:defRPr/>
            </a:pPr>
            <a:r>
              <a:rPr lang="en-US" b="1" dirty="0" smtClean="0">
                <a:latin typeface="Bookman Old Style" pitchFamily="18" charset="0"/>
              </a:rPr>
              <a:t>Brain</a:t>
            </a:r>
          </a:p>
          <a:p>
            <a:pPr marL="609600" indent="-609600" eaLnBrk="1" hangingPunct="1">
              <a:buFontTx/>
              <a:buAutoNum type="arabicPeriod"/>
              <a:defRPr/>
            </a:pPr>
            <a:r>
              <a:rPr lang="en-US" b="1" dirty="0" smtClean="0">
                <a:latin typeface="Bookman Old Style" pitchFamily="18" charset="0"/>
              </a:rPr>
              <a:t>Spinal cord</a:t>
            </a:r>
          </a:p>
          <a:p>
            <a:pPr marL="609600" indent="-609600" eaLnBrk="1" hangingPunct="1">
              <a:buFontTx/>
              <a:buAutoNum type="arabicPeriod"/>
              <a:defRPr/>
            </a:pPr>
            <a:r>
              <a:rPr lang="en-US" b="1" dirty="0" smtClean="0">
                <a:latin typeface="Bookman Old Style" pitchFamily="18" charset="0"/>
              </a:rPr>
              <a:t>Nerves.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1000" fill="hold"/>
                                        <p:tgtEl>
                                          <p:spTgt spid="3076"/>
                                        </p:tgtEl>
                                        <p:attrNameLst>
                                          <p:attrName>ppt_x</p:attrName>
                                        </p:attrNameLst>
                                      </p:cBhvr>
                                      <p:tavLst>
                                        <p:tav tm="0">
                                          <p:val>
                                            <p:strVal val="0-#ppt_w/2"/>
                                          </p:val>
                                        </p:tav>
                                        <p:tav tm="100000">
                                          <p:val>
                                            <p:strVal val="#ppt_x"/>
                                          </p:val>
                                        </p:tav>
                                      </p:tavLst>
                                    </p:anim>
                                    <p:anim calcmode="lin" valueType="num">
                                      <p:cBhvr additive="base">
                                        <p:cTn id="8" dur="10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3077">
                                            <p:txEl>
                                              <p:pRg st="0" end="0"/>
                                            </p:txEl>
                                          </p:spTgt>
                                        </p:tgtEl>
                                        <p:attrNameLst>
                                          <p:attrName>style.visibility</p:attrName>
                                        </p:attrNameLst>
                                      </p:cBhvr>
                                      <p:to>
                                        <p:strVal val="visible"/>
                                      </p:to>
                                    </p:set>
                                    <p:anim calcmode="lin" valueType="num">
                                      <p:cBhvr>
                                        <p:cTn id="13" dur="1000" fill="hold"/>
                                        <p:tgtEl>
                                          <p:spTgt spid="3077">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077">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077">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07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3077">
                                            <p:txEl>
                                              <p:pRg st="1" end="1"/>
                                            </p:txEl>
                                          </p:spTgt>
                                        </p:tgtEl>
                                        <p:attrNameLst>
                                          <p:attrName>style.visibility</p:attrName>
                                        </p:attrNameLst>
                                      </p:cBhvr>
                                      <p:to>
                                        <p:strVal val="visible"/>
                                      </p:to>
                                    </p:set>
                                    <p:anim calcmode="lin" valueType="num">
                                      <p:cBhvr>
                                        <p:cTn id="21" dur="1000" fill="hold"/>
                                        <p:tgtEl>
                                          <p:spTgt spid="3077">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077">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077">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07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7">
                                            <p:txEl>
                                              <p:pRg st="2" end="2"/>
                                            </p:txEl>
                                          </p:spTgt>
                                        </p:tgtEl>
                                        <p:attrNameLst>
                                          <p:attrName>style.visibility</p:attrName>
                                        </p:attrNameLst>
                                      </p:cBhvr>
                                      <p:to>
                                        <p:strVal val="visible"/>
                                      </p:to>
                                    </p:set>
                                    <p:anim calcmode="lin" valueType="num">
                                      <p:cBhvr additive="base">
                                        <p:cTn id="29" dur="500" fill="hold"/>
                                        <p:tgtEl>
                                          <p:spTgt spid="307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7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077">
                                            <p:txEl>
                                              <p:pRg st="3" end="3"/>
                                            </p:txEl>
                                          </p:spTgt>
                                        </p:tgtEl>
                                        <p:attrNameLst>
                                          <p:attrName>style.visibility</p:attrName>
                                        </p:attrNameLst>
                                      </p:cBhvr>
                                      <p:to>
                                        <p:strVal val="visible"/>
                                      </p:to>
                                    </p:set>
                                    <p:anim calcmode="lin" valueType="num">
                                      <p:cBhvr additive="base">
                                        <p:cTn id="35" dur="500" fill="hold"/>
                                        <p:tgtEl>
                                          <p:spTgt spid="3077">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07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077">
                                            <p:txEl>
                                              <p:pRg st="4" end="4"/>
                                            </p:txEl>
                                          </p:spTgt>
                                        </p:tgtEl>
                                        <p:attrNameLst>
                                          <p:attrName>style.visibility</p:attrName>
                                        </p:attrNameLst>
                                      </p:cBhvr>
                                      <p:to>
                                        <p:strVal val="visible"/>
                                      </p:to>
                                    </p:set>
                                    <p:anim calcmode="lin" valueType="num">
                                      <p:cBhvr additive="base">
                                        <p:cTn id="41" dur="500" fill="hold"/>
                                        <p:tgtEl>
                                          <p:spTgt spid="3077">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07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0"/>
            <a:ext cx="9144000" cy="6858000"/>
          </a:xfrm>
          <a:effectLst>
            <a:outerShdw dist="35921" dir="2700000" algn="ctr" rotWithShape="0">
              <a:schemeClr val="bg2"/>
            </a:outerShdw>
          </a:effectLst>
        </p:spPr>
        <p:txBody>
          <a:bodyPr/>
          <a:lstStyle/>
          <a:p>
            <a:pPr marL="660400" indent="-660400" eaLnBrk="1" hangingPunct="1">
              <a:buClr>
                <a:schemeClr val="tx1"/>
              </a:buClr>
              <a:buFontTx/>
              <a:buAutoNum type="arabicPeriod" startAt="2"/>
              <a:defRPr/>
            </a:pPr>
            <a:r>
              <a:rPr lang="en-US" sz="3000" b="1" i="1" dirty="0" smtClean="0"/>
              <a:t>MID-BRAIN</a:t>
            </a:r>
          </a:p>
          <a:p>
            <a:pPr marL="660400" indent="-660400" eaLnBrk="1" hangingPunct="1">
              <a:buClr>
                <a:schemeClr val="tx1"/>
              </a:buClr>
              <a:buFontTx/>
              <a:buNone/>
              <a:defRPr/>
            </a:pPr>
            <a:r>
              <a:rPr lang="en-US" sz="3000" dirty="0" smtClean="0"/>
              <a:t>	</a:t>
            </a:r>
            <a:r>
              <a:rPr lang="en-US" sz="3000" dirty="0" smtClean="0">
                <a:solidFill>
                  <a:schemeClr val="accent3">
                    <a:lumMod val="95000"/>
                  </a:schemeClr>
                </a:solidFill>
              </a:rPr>
              <a:t>It connects the forebrain and hind brain. It also controls audio visual perceptions</a:t>
            </a:r>
            <a:r>
              <a:rPr lang="en-US" sz="3000" dirty="0" smtClean="0"/>
              <a:t>.</a:t>
            </a:r>
          </a:p>
          <a:p>
            <a:pPr marL="660400" indent="-660400" eaLnBrk="1" hangingPunct="1">
              <a:buClr>
                <a:schemeClr val="tx1"/>
              </a:buClr>
              <a:buFontTx/>
              <a:buAutoNum type="arabicPeriod" startAt="3"/>
              <a:defRPr/>
            </a:pPr>
            <a:r>
              <a:rPr lang="en-US" sz="3000" b="1" i="1" dirty="0" smtClean="0"/>
              <a:t>HIND BRAIN</a:t>
            </a:r>
          </a:p>
          <a:p>
            <a:pPr marL="660400" indent="-660400" eaLnBrk="1" hangingPunct="1">
              <a:buClr>
                <a:schemeClr val="tx1"/>
              </a:buClr>
              <a:buFontTx/>
              <a:buNone/>
              <a:defRPr/>
            </a:pPr>
            <a:r>
              <a:rPr lang="en-US" sz="3000" dirty="0" smtClean="0"/>
              <a:t> 	</a:t>
            </a:r>
            <a:r>
              <a:rPr lang="en-US" sz="3000" dirty="0" smtClean="0">
                <a:solidFill>
                  <a:schemeClr val="accent3"/>
                </a:solidFill>
              </a:rPr>
              <a:t>It consists of 3 parts:-</a:t>
            </a:r>
          </a:p>
          <a:p>
            <a:pPr marL="660400" indent="-660400" eaLnBrk="1" hangingPunct="1">
              <a:buClr>
                <a:schemeClr val="tx1"/>
              </a:buClr>
              <a:buFontTx/>
              <a:buAutoNum type="romanLcPeriod"/>
              <a:defRPr/>
            </a:pPr>
            <a:r>
              <a:rPr lang="en-US" sz="3000" i="1" dirty="0" smtClean="0">
                <a:solidFill>
                  <a:schemeClr val="accent3"/>
                </a:solidFill>
              </a:rPr>
              <a:t>Pons</a:t>
            </a:r>
            <a:r>
              <a:rPr lang="en-US" sz="3000" dirty="0" smtClean="0">
                <a:solidFill>
                  <a:schemeClr val="accent3"/>
                </a:solidFill>
              </a:rPr>
              <a:t>:</a:t>
            </a:r>
          </a:p>
          <a:p>
            <a:pPr marL="660400" indent="-660400" eaLnBrk="1" hangingPunct="1">
              <a:buClr>
                <a:schemeClr val="tx1"/>
              </a:buClr>
              <a:buFontTx/>
              <a:buNone/>
              <a:defRPr/>
            </a:pPr>
            <a:r>
              <a:rPr lang="en-US" sz="3000" dirty="0" smtClean="0">
                <a:solidFill>
                  <a:schemeClr val="accent3"/>
                </a:solidFill>
              </a:rPr>
              <a:t>	It is the proximal (upper) end of medulla. It coordinates the two cerebella hemispheres. It also 	</a:t>
            </a:r>
            <a:r>
              <a:rPr lang="en-US" sz="3000" dirty="0" smtClean="0">
                <a:solidFill>
                  <a:schemeClr val="accent3">
                    <a:lumMod val="85000"/>
                  </a:schemeClr>
                </a:solidFill>
              </a:rPr>
              <a:t>regulates respiration.</a:t>
            </a:r>
          </a:p>
          <a:p>
            <a:pPr marL="660400" indent="-660400" eaLnBrk="1" hangingPunct="1">
              <a:buClr>
                <a:schemeClr val="tx1"/>
              </a:buClr>
              <a:buFontTx/>
              <a:buAutoNum type="romanLcPeriod" startAt="2"/>
              <a:defRPr/>
            </a:pPr>
            <a:r>
              <a:rPr lang="en-US" sz="3000" b="1" i="1" dirty="0" smtClean="0"/>
              <a:t>MEDULLA</a:t>
            </a:r>
          </a:p>
          <a:p>
            <a:pPr marL="660400" indent="-660400" eaLnBrk="1" hangingPunct="1">
              <a:buClr>
                <a:schemeClr val="tx1"/>
              </a:buClr>
              <a:buFontTx/>
              <a:buNone/>
              <a:defRPr/>
            </a:pPr>
            <a:r>
              <a:rPr lang="en-US" sz="3000" dirty="0" smtClean="0"/>
              <a:t>	</a:t>
            </a:r>
            <a:r>
              <a:rPr lang="en-US" sz="3000" dirty="0" smtClean="0">
                <a:solidFill>
                  <a:schemeClr val="accent2">
                    <a:lumMod val="20000"/>
                    <a:lumOff val="80000"/>
                  </a:schemeClr>
                </a:solidFill>
              </a:rPr>
              <a:t>It is the proportion between </a:t>
            </a:r>
            <a:r>
              <a:rPr lang="en-US" sz="3000" dirty="0" err="1" smtClean="0">
                <a:solidFill>
                  <a:schemeClr val="accent2">
                    <a:lumMod val="20000"/>
                    <a:lumOff val="80000"/>
                  </a:schemeClr>
                </a:solidFill>
              </a:rPr>
              <a:t>pons</a:t>
            </a:r>
            <a:r>
              <a:rPr lang="en-US" sz="3000" dirty="0" smtClean="0">
                <a:solidFill>
                  <a:schemeClr val="accent2">
                    <a:lumMod val="20000"/>
                    <a:lumOff val="80000"/>
                  </a:schemeClr>
                </a:solidFill>
              </a:rPr>
              <a:t> and spinal cord. It is the controlling centre of all involuntary actions such as coughing, sneezing, yawing </a:t>
            </a:r>
            <a:r>
              <a:rPr lang="en-US" sz="30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16387">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6387">
                                            <p:txEl>
                                              <p:pRg st="0" end="0"/>
                                            </p:txEl>
                                          </p:spTgt>
                                        </p:tgtEl>
                                        <p:attrNameLst>
                                          <p:attrName>ppt_w</p:attrName>
                                        </p:attrNameLst>
                                      </p:cBhvr>
                                    </p:anim>
                                    <p:anim by="(#ppt_w*0.50)" calcmode="lin" valueType="num">
                                      <p:cBhvr>
                                        <p:cTn id="8" dur="500" decel="50000" autoRev="1" fill="hold">
                                          <p:stCondLst>
                                            <p:cond delay="0"/>
                                          </p:stCondLst>
                                        </p:cTn>
                                        <p:tgtEl>
                                          <p:spTgt spid="16387">
                                            <p:txEl>
                                              <p:pRg st="0" end="0"/>
                                            </p:txEl>
                                          </p:spTgt>
                                        </p:tgtEl>
                                        <p:attrNameLst>
                                          <p:attrName>ppt_x</p:attrName>
                                        </p:attrNameLst>
                                      </p:cBhvr>
                                    </p:anim>
                                    <p:anim from="(-#ppt_h/2)" to="(#ppt_y)" calcmode="lin" valueType="num">
                                      <p:cBhvr>
                                        <p:cTn id="9" dur="1000" fill="hold">
                                          <p:stCondLst>
                                            <p:cond delay="0"/>
                                          </p:stCondLst>
                                        </p:cTn>
                                        <p:tgtEl>
                                          <p:spTgt spid="16387">
                                            <p:txEl>
                                              <p:pRg st="0" end="0"/>
                                            </p:txEl>
                                          </p:spTgt>
                                        </p:tgtEl>
                                        <p:attrNameLst>
                                          <p:attrName>ppt_y</p:attrName>
                                        </p:attrNameLst>
                                      </p:cBhvr>
                                    </p:anim>
                                    <p:animRot by="21600000">
                                      <p:cBhvr>
                                        <p:cTn id="10" dur="1000" fill="hold">
                                          <p:stCondLst>
                                            <p:cond delay="0"/>
                                          </p:stCondLst>
                                        </p:cTn>
                                        <p:tgtEl>
                                          <p:spTgt spid="16387">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nodeType="clickEffect">
                                  <p:stCondLst>
                                    <p:cond delay="0"/>
                                  </p:stCondLst>
                                  <p:iterate type="lt">
                                    <p:tmPct val="10000"/>
                                  </p:iterate>
                                  <p:childTnLst>
                                    <p:set>
                                      <p:cBhvr>
                                        <p:cTn id="14" dur="1" fill="hold">
                                          <p:stCondLst>
                                            <p:cond delay="0"/>
                                          </p:stCondLst>
                                        </p:cTn>
                                        <p:tgtEl>
                                          <p:spTgt spid="16387">
                                            <p:txEl>
                                              <p:pRg st="1" end="1"/>
                                            </p:txEl>
                                          </p:spTgt>
                                        </p:tgtEl>
                                        <p:attrNameLst>
                                          <p:attrName>style.visibility</p:attrName>
                                        </p:attrNameLst>
                                      </p:cBhvr>
                                      <p:to>
                                        <p:strVal val="visible"/>
                                      </p:to>
                                    </p:set>
                                    <p:animEffect transition="in" filter="fade">
                                      <p:cBhvr>
                                        <p:cTn id="15" dur="500"/>
                                        <p:tgtEl>
                                          <p:spTgt spid="16387">
                                            <p:txEl>
                                              <p:pRg st="1" end="1"/>
                                            </p:txEl>
                                          </p:spTgt>
                                        </p:tgtEl>
                                      </p:cBhvr>
                                    </p:animEffect>
                                    <p:anim calcmode="lin" valueType="num">
                                      <p:cBhvr>
                                        <p:cTn id="16" dur="500" fill="hold"/>
                                        <p:tgtEl>
                                          <p:spTgt spid="16387">
                                            <p:txEl>
                                              <p:pRg st="1" end="1"/>
                                            </p:txEl>
                                          </p:spTgt>
                                        </p:tgtEl>
                                        <p:attrNameLst>
                                          <p:attrName>ppt_x</p:attrName>
                                        </p:attrNameLst>
                                      </p:cBhvr>
                                      <p:tavLst>
                                        <p:tav tm="0">
                                          <p:val>
                                            <p:strVal val="#ppt_x-.1"/>
                                          </p:val>
                                        </p:tav>
                                        <p:tav tm="100000">
                                          <p:val>
                                            <p:strVal val="#ppt_x"/>
                                          </p:val>
                                        </p:tav>
                                      </p:tavLst>
                                    </p:anim>
                                    <p:anim calcmode="lin" valueType="num">
                                      <p:cBhvr>
                                        <p:cTn id="17"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nodeType="clickEffect">
                                  <p:stCondLst>
                                    <p:cond delay="0"/>
                                  </p:stCondLst>
                                  <p:iterate type="lt">
                                    <p:tmPct val="10000"/>
                                  </p:iterate>
                                  <p:childTnLst>
                                    <p:set>
                                      <p:cBhvr>
                                        <p:cTn id="21" dur="1" fill="hold">
                                          <p:stCondLst>
                                            <p:cond delay="0"/>
                                          </p:stCondLst>
                                        </p:cTn>
                                        <p:tgtEl>
                                          <p:spTgt spid="16387">
                                            <p:txEl>
                                              <p:pRg st="2" end="2"/>
                                            </p:txEl>
                                          </p:spTgt>
                                        </p:tgtEl>
                                        <p:attrNameLst>
                                          <p:attrName>style.visibility</p:attrName>
                                        </p:attrNameLst>
                                      </p:cBhvr>
                                      <p:to>
                                        <p:strVal val="visible"/>
                                      </p:to>
                                    </p:set>
                                    <p:anim by="(-#ppt_w*2)" calcmode="lin" valueType="num">
                                      <p:cBhvr rctx="PPT">
                                        <p:cTn id="22" dur="500" autoRev="1" fill="hold">
                                          <p:stCondLst>
                                            <p:cond delay="0"/>
                                          </p:stCondLst>
                                        </p:cTn>
                                        <p:tgtEl>
                                          <p:spTgt spid="16387">
                                            <p:txEl>
                                              <p:pRg st="2" end="2"/>
                                            </p:txEl>
                                          </p:spTgt>
                                        </p:tgtEl>
                                        <p:attrNameLst>
                                          <p:attrName>ppt_w</p:attrName>
                                        </p:attrNameLst>
                                      </p:cBhvr>
                                    </p:anim>
                                    <p:anim by="(#ppt_w*0.50)" calcmode="lin" valueType="num">
                                      <p:cBhvr>
                                        <p:cTn id="23" dur="500" decel="50000" autoRev="1" fill="hold">
                                          <p:stCondLst>
                                            <p:cond delay="0"/>
                                          </p:stCondLst>
                                        </p:cTn>
                                        <p:tgtEl>
                                          <p:spTgt spid="16387">
                                            <p:txEl>
                                              <p:pRg st="2" end="2"/>
                                            </p:txEl>
                                          </p:spTgt>
                                        </p:tgtEl>
                                        <p:attrNameLst>
                                          <p:attrName>ppt_x</p:attrName>
                                        </p:attrNameLst>
                                      </p:cBhvr>
                                    </p:anim>
                                    <p:anim from="(-#ppt_h/2)" to="(#ppt_y)" calcmode="lin" valueType="num">
                                      <p:cBhvr>
                                        <p:cTn id="24" dur="1000" fill="hold">
                                          <p:stCondLst>
                                            <p:cond delay="0"/>
                                          </p:stCondLst>
                                        </p:cTn>
                                        <p:tgtEl>
                                          <p:spTgt spid="16387">
                                            <p:txEl>
                                              <p:pRg st="2" end="2"/>
                                            </p:txEl>
                                          </p:spTgt>
                                        </p:tgtEl>
                                        <p:attrNameLst>
                                          <p:attrName>ppt_y</p:attrName>
                                        </p:attrNameLst>
                                      </p:cBhvr>
                                    </p:anim>
                                    <p:animRot by="21600000">
                                      <p:cBhvr>
                                        <p:cTn id="25" dur="1000" fill="hold">
                                          <p:stCondLst>
                                            <p:cond delay="0"/>
                                          </p:stCondLst>
                                        </p:cTn>
                                        <p:tgtEl>
                                          <p:spTgt spid="16387">
                                            <p:txEl>
                                              <p:pRg st="2" end="2"/>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40" presetClass="entr" presetSubtype="0" fill="hold" nodeType="clickEffect">
                                  <p:stCondLst>
                                    <p:cond delay="0"/>
                                  </p:stCondLst>
                                  <p:iterate type="lt">
                                    <p:tmPct val="10000"/>
                                  </p:iterate>
                                  <p:childTnLst>
                                    <p:set>
                                      <p:cBhvr>
                                        <p:cTn id="29" dur="1" fill="hold">
                                          <p:stCondLst>
                                            <p:cond delay="0"/>
                                          </p:stCondLst>
                                        </p:cTn>
                                        <p:tgtEl>
                                          <p:spTgt spid="16387">
                                            <p:txEl>
                                              <p:pRg st="3" end="3"/>
                                            </p:txEl>
                                          </p:spTgt>
                                        </p:tgtEl>
                                        <p:attrNameLst>
                                          <p:attrName>style.visibility</p:attrName>
                                        </p:attrNameLst>
                                      </p:cBhvr>
                                      <p:to>
                                        <p:strVal val="visible"/>
                                      </p:to>
                                    </p:set>
                                    <p:animEffect transition="in" filter="fade">
                                      <p:cBhvr>
                                        <p:cTn id="30" dur="500"/>
                                        <p:tgtEl>
                                          <p:spTgt spid="16387">
                                            <p:txEl>
                                              <p:pRg st="3" end="3"/>
                                            </p:txEl>
                                          </p:spTgt>
                                        </p:tgtEl>
                                      </p:cBhvr>
                                    </p:animEffect>
                                    <p:anim calcmode="lin" valueType="num">
                                      <p:cBhvr>
                                        <p:cTn id="31" dur="500" fill="hold"/>
                                        <p:tgtEl>
                                          <p:spTgt spid="16387">
                                            <p:txEl>
                                              <p:pRg st="3" end="3"/>
                                            </p:txEl>
                                          </p:spTgt>
                                        </p:tgtEl>
                                        <p:attrNameLst>
                                          <p:attrName>ppt_x</p:attrName>
                                        </p:attrNameLst>
                                      </p:cBhvr>
                                      <p:tavLst>
                                        <p:tav tm="0">
                                          <p:val>
                                            <p:strVal val="#ppt_x-.1"/>
                                          </p:val>
                                        </p:tav>
                                        <p:tav tm="100000">
                                          <p:val>
                                            <p:strVal val="#ppt_x"/>
                                          </p:val>
                                        </p:tav>
                                      </p:tavLst>
                                    </p:anim>
                                    <p:anim calcmode="lin" valueType="num">
                                      <p:cBhvr>
                                        <p:cTn id="32"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nodeType="clickEffect">
                                  <p:stCondLst>
                                    <p:cond delay="0"/>
                                  </p:stCondLst>
                                  <p:iterate type="lt">
                                    <p:tmPct val="10000"/>
                                  </p:iterate>
                                  <p:childTnLst>
                                    <p:set>
                                      <p:cBhvr>
                                        <p:cTn id="36" dur="1" fill="hold">
                                          <p:stCondLst>
                                            <p:cond delay="0"/>
                                          </p:stCondLst>
                                        </p:cTn>
                                        <p:tgtEl>
                                          <p:spTgt spid="16387">
                                            <p:txEl>
                                              <p:pRg st="4" end="4"/>
                                            </p:txEl>
                                          </p:spTgt>
                                        </p:tgtEl>
                                        <p:attrNameLst>
                                          <p:attrName>style.visibility</p:attrName>
                                        </p:attrNameLst>
                                      </p:cBhvr>
                                      <p:to>
                                        <p:strVal val="visible"/>
                                      </p:to>
                                    </p:set>
                                    <p:anim calcmode="lin" valueType="num">
                                      <p:cBhvr>
                                        <p:cTn id="37" dur="500" fill="hold"/>
                                        <p:tgtEl>
                                          <p:spTgt spid="16387">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6387">
                                            <p:txEl>
                                              <p:pRg st="4" end="4"/>
                                            </p:txEl>
                                          </p:spTgt>
                                        </p:tgtEl>
                                        <p:attrNameLst>
                                          <p:attrName>ppt_y</p:attrName>
                                        </p:attrNameLst>
                                      </p:cBhvr>
                                      <p:tavLst>
                                        <p:tav tm="0">
                                          <p:val>
                                            <p:strVal val="#ppt_y"/>
                                          </p:val>
                                        </p:tav>
                                        <p:tav tm="100000">
                                          <p:val>
                                            <p:strVal val="#ppt_y"/>
                                          </p:val>
                                        </p:tav>
                                      </p:tavLst>
                                    </p:anim>
                                    <p:anim calcmode="lin" valueType="num">
                                      <p:cBhvr>
                                        <p:cTn id="39" dur="500" fill="hold"/>
                                        <p:tgtEl>
                                          <p:spTgt spid="16387">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6387">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6387">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9" presetClass="entr" presetSubtype="0" accel="100000" fill="hold" nodeType="clickEffect">
                                  <p:stCondLst>
                                    <p:cond delay="0"/>
                                  </p:stCondLst>
                                  <p:childTnLst>
                                    <p:set>
                                      <p:cBhvr>
                                        <p:cTn id="45" dur="1" fill="hold">
                                          <p:stCondLst>
                                            <p:cond delay="0"/>
                                          </p:stCondLst>
                                        </p:cTn>
                                        <p:tgtEl>
                                          <p:spTgt spid="16387">
                                            <p:txEl>
                                              <p:pRg st="5" end="5"/>
                                            </p:txEl>
                                          </p:spTgt>
                                        </p:tgtEl>
                                        <p:attrNameLst>
                                          <p:attrName>style.visibility</p:attrName>
                                        </p:attrNameLst>
                                      </p:cBhvr>
                                      <p:to>
                                        <p:strVal val="visible"/>
                                      </p:to>
                                    </p:set>
                                    <p:anim calcmode="lin" valueType="num">
                                      <p:cBhvr>
                                        <p:cTn id="46" dur="1000" fill="hold"/>
                                        <p:tgtEl>
                                          <p:spTgt spid="16387">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7" dur="1000" fill="hold"/>
                                        <p:tgtEl>
                                          <p:spTgt spid="16387">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8" dur="1000" fill="hold"/>
                                        <p:tgtEl>
                                          <p:spTgt spid="16387">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9" dur="1000" fill="hold"/>
                                        <p:tgtEl>
                                          <p:spTgt spid="1638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1" presetClass="entr" presetSubtype="0" fill="hold" nodeType="clickEffect">
                                  <p:stCondLst>
                                    <p:cond delay="0"/>
                                  </p:stCondLst>
                                  <p:iterate type="lt">
                                    <p:tmPct val="10000"/>
                                  </p:iterate>
                                  <p:childTnLst>
                                    <p:set>
                                      <p:cBhvr>
                                        <p:cTn id="53" dur="1" fill="hold">
                                          <p:stCondLst>
                                            <p:cond delay="0"/>
                                          </p:stCondLst>
                                        </p:cTn>
                                        <p:tgtEl>
                                          <p:spTgt spid="16387">
                                            <p:txEl>
                                              <p:pRg st="6" end="6"/>
                                            </p:txEl>
                                          </p:spTgt>
                                        </p:tgtEl>
                                        <p:attrNameLst>
                                          <p:attrName>style.visibility</p:attrName>
                                        </p:attrNameLst>
                                      </p:cBhvr>
                                      <p:to>
                                        <p:strVal val="visible"/>
                                      </p:to>
                                    </p:set>
                                    <p:anim calcmode="lin" valueType="num">
                                      <p:cBhvr>
                                        <p:cTn id="54" dur="500" fill="hold"/>
                                        <p:tgtEl>
                                          <p:spTgt spid="16387">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16387">
                                            <p:txEl>
                                              <p:pRg st="6" end="6"/>
                                            </p:txEl>
                                          </p:spTgt>
                                        </p:tgtEl>
                                        <p:attrNameLst>
                                          <p:attrName>ppt_y</p:attrName>
                                        </p:attrNameLst>
                                      </p:cBhvr>
                                      <p:tavLst>
                                        <p:tav tm="0">
                                          <p:val>
                                            <p:strVal val="#ppt_y"/>
                                          </p:val>
                                        </p:tav>
                                        <p:tav tm="100000">
                                          <p:val>
                                            <p:strVal val="#ppt_y"/>
                                          </p:val>
                                        </p:tav>
                                      </p:tavLst>
                                    </p:anim>
                                    <p:anim calcmode="lin" valueType="num">
                                      <p:cBhvr>
                                        <p:cTn id="56" dur="500" fill="hold"/>
                                        <p:tgtEl>
                                          <p:spTgt spid="16387">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16387">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16387">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9" presetClass="entr" presetSubtype="0" accel="100000" fill="hold" nodeType="clickEffect">
                                  <p:stCondLst>
                                    <p:cond delay="0"/>
                                  </p:stCondLst>
                                  <p:childTnLst>
                                    <p:set>
                                      <p:cBhvr>
                                        <p:cTn id="62" dur="1" fill="hold">
                                          <p:stCondLst>
                                            <p:cond delay="0"/>
                                          </p:stCondLst>
                                        </p:cTn>
                                        <p:tgtEl>
                                          <p:spTgt spid="16387">
                                            <p:txEl>
                                              <p:pRg st="7" end="7"/>
                                            </p:txEl>
                                          </p:spTgt>
                                        </p:tgtEl>
                                        <p:attrNameLst>
                                          <p:attrName>style.visibility</p:attrName>
                                        </p:attrNameLst>
                                      </p:cBhvr>
                                      <p:to>
                                        <p:strVal val="visible"/>
                                      </p:to>
                                    </p:set>
                                    <p:anim calcmode="lin" valueType="num">
                                      <p:cBhvr>
                                        <p:cTn id="63" dur="1000" fill="hold"/>
                                        <p:tgtEl>
                                          <p:spTgt spid="16387">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1000" fill="hold"/>
                                        <p:tgtEl>
                                          <p:spTgt spid="16387">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1000" fill="hold"/>
                                        <p:tgtEl>
                                          <p:spTgt spid="16387">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1000" fill="hold"/>
                                        <p:tgtEl>
                                          <p:spTgt spid="1638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0" y="0"/>
            <a:ext cx="9144000" cy="6858000"/>
          </a:xfrm>
          <a:effectLst>
            <a:outerShdw dist="35921" dir="2700000" algn="ctr" rotWithShape="0">
              <a:schemeClr val="bg2"/>
            </a:outerShdw>
          </a:effectLst>
        </p:spPr>
        <p:txBody>
          <a:bodyPr/>
          <a:lstStyle/>
          <a:p>
            <a:pPr marL="660400" indent="-660400" eaLnBrk="1" hangingPunct="1">
              <a:buFontTx/>
              <a:buNone/>
              <a:defRPr/>
            </a:pPr>
            <a:r>
              <a:rPr lang="en-US" smtClean="0"/>
              <a:t>	</a:t>
            </a:r>
            <a:r>
              <a:rPr lang="en-US" sz="3000" smtClean="0"/>
              <a:t>heartbeat, breathing, contraction and relaxation of blood vessels, ciliary muscles action, blinking, etc.</a:t>
            </a:r>
          </a:p>
          <a:p>
            <a:pPr marL="660400" indent="-660400" eaLnBrk="1" hangingPunct="1">
              <a:buClr>
                <a:schemeClr val="tx1"/>
              </a:buClr>
              <a:buFontTx/>
              <a:buAutoNum type="romanLcPeriod" startAt="3"/>
              <a:defRPr/>
            </a:pPr>
            <a:r>
              <a:rPr lang="en-US" sz="3000" i="1" smtClean="0"/>
              <a:t>Cerebellum:</a:t>
            </a:r>
          </a:p>
          <a:p>
            <a:pPr marL="660400" indent="-660400" eaLnBrk="1" hangingPunct="1">
              <a:buClr>
                <a:schemeClr val="tx1"/>
              </a:buClr>
              <a:buFontTx/>
              <a:buNone/>
              <a:defRPr/>
            </a:pPr>
            <a:r>
              <a:rPr lang="en-US" sz="3000" smtClean="0"/>
              <a:t>	It is the inner most/hind most part of the human brain. It is the controlling centre of maintaining the posture and balance of the body.</a:t>
            </a:r>
          </a:p>
          <a:p>
            <a:pPr marL="660400" indent="-660400" eaLnBrk="1" hangingPunct="1">
              <a:buClr>
                <a:schemeClr val="tx1"/>
              </a:buClr>
              <a:buFontTx/>
              <a:buNone/>
              <a:defRPr/>
            </a:pPr>
            <a:endParaRPr lang="en-US" sz="3000" smtClean="0"/>
          </a:p>
          <a:p>
            <a:pPr marL="660400" indent="-660400" eaLnBrk="1" hangingPunct="1">
              <a:buClr>
                <a:schemeClr val="tx1"/>
              </a:buClr>
              <a:defRPr/>
            </a:pPr>
            <a:r>
              <a:rPr lang="en-US" sz="3000" smtClean="0"/>
              <a:t>Hypothalamus and pituitary glands are situated in the lower side of the brain. The continuation of medulla is known as spinal cord.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1000" fill="hold"/>
                                        <p:tgtEl>
                                          <p:spTgt spid="1741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1741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1741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17411">
                                            <p:txEl>
                                              <p:pRg st="1" end="1"/>
                                            </p:txEl>
                                          </p:spTgt>
                                        </p:tgtEl>
                                        <p:attrNameLst>
                                          <p:attrName>style.visibility</p:attrName>
                                        </p:attrNameLst>
                                      </p:cBhvr>
                                      <p:to>
                                        <p:strVal val="visible"/>
                                      </p:to>
                                    </p:set>
                                    <p:anim calcmode="lin" valueType="num">
                                      <p:cBhvr>
                                        <p:cTn id="15" dur="500" fill="hold"/>
                                        <p:tgtEl>
                                          <p:spTgt spid="1741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7411">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1741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741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741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nodeType="clickEffect">
                                  <p:stCondLst>
                                    <p:cond delay="0"/>
                                  </p:stCondLst>
                                  <p:childTnLst>
                                    <p:set>
                                      <p:cBhvr>
                                        <p:cTn id="23" dur="1" fill="hold">
                                          <p:stCondLst>
                                            <p:cond delay="0"/>
                                          </p:stCondLst>
                                        </p:cTn>
                                        <p:tgtEl>
                                          <p:spTgt spid="17411">
                                            <p:txEl>
                                              <p:pRg st="2" end="2"/>
                                            </p:txEl>
                                          </p:spTgt>
                                        </p:tgtEl>
                                        <p:attrNameLst>
                                          <p:attrName>style.visibility</p:attrName>
                                        </p:attrNameLst>
                                      </p:cBhvr>
                                      <p:to>
                                        <p:strVal val="visible"/>
                                      </p:to>
                                    </p:set>
                                    <p:anim calcmode="lin" valueType="num">
                                      <p:cBhvr>
                                        <p:cTn id="24" dur="1000" fill="hold"/>
                                        <p:tgtEl>
                                          <p:spTgt spid="1741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1000" fill="hold"/>
                                        <p:tgtEl>
                                          <p:spTgt spid="1741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1000" fill="hold"/>
                                        <p:tgtEl>
                                          <p:spTgt spid="1741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1000" fill="hold"/>
                                        <p:tgtEl>
                                          <p:spTgt spid="174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17411">
                                            <p:txEl>
                                              <p:pRg st="4" end="4"/>
                                            </p:txEl>
                                          </p:spTgt>
                                        </p:tgtEl>
                                        <p:attrNameLst>
                                          <p:attrName>style.visibility</p:attrName>
                                        </p:attrNameLst>
                                      </p:cBhvr>
                                      <p:to>
                                        <p:strVal val="visible"/>
                                      </p:to>
                                    </p:set>
                                    <p:anim calcmode="lin" valueType="num">
                                      <p:cBhvr>
                                        <p:cTn id="32" dur="500" fill="hold"/>
                                        <p:tgtEl>
                                          <p:spTgt spid="17411">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17411">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417638"/>
          </a:xfrm>
          <a:effectLst>
            <a:outerShdw dist="35921" dir="2700000" algn="ctr" rotWithShape="0">
              <a:schemeClr val="bg2"/>
            </a:outerShdw>
          </a:effectLst>
        </p:spPr>
        <p:txBody>
          <a:bodyPr/>
          <a:lstStyle/>
          <a:p>
            <a:pPr eaLnBrk="1" hangingPunct="1">
              <a:defRPr/>
            </a:pPr>
            <a:r>
              <a:rPr lang="en-US" sz="4200" u="sng" dirty="0" smtClean="0">
                <a:solidFill>
                  <a:srgbClr val="92D050"/>
                </a:solidFill>
              </a:rPr>
              <a:t>PLANT HORMONES</a:t>
            </a:r>
            <a:r>
              <a:rPr lang="en-US" u="sng" dirty="0" smtClean="0">
                <a:solidFill>
                  <a:srgbClr val="92D050"/>
                </a:solidFill>
              </a:rPr>
              <a:t> </a:t>
            </a:r>
            <a:r>
              <a:rPr lang="en-US" sz="3600" dirty="0" smtClean="0">
                <a:solidFill>
                  <a:srgbClr val="92D050"/>
                </a:solidFill>
              </a:rPr>
              <a:t>(</a:t>
            </a:r>
            <a:r>
              <a:rPr lang="en-US" sz="3600" dirty="0" err="1" smtClean="0">
                <a:solidFill>
                  <a:srgbClr val="92D050"/>
                </a:solidFill>
              </a:rPr>
              <a:t>Phyto</a:t>
            </a:r>
            <a:r>
              <a:rPr lang="en-US" sz="3600" dirty="0" smtClean="0">
                <a:solidFill>
                  <a:srgbClr val="92D050"/>
                </a:solidFill>
              </a:rPr>
              <a:t> hormones)</a:t>
            </a:r>
          </a:p>
        </p:txBody>
      </p:sp>
      <p:sp>
        <p:nvSpPr>
          <p:cNvPr id="18435" name="Rectangle 3"/>
          <p:cNvSpPr>
            <a:spLocks noGrp="1" noChangeArrowheads="1"/>
          </p:cNvSpPr>
          <p:nvPr>
            <p:ph type="body" idx="1"/>
          </p:nvPr>
        </p:nvSpPr>
        <p:spPr>
          <a:xfrm>
            <a:off x="0" y="1600200"/>
            <a:ext cx="9144000" cy="5257800"/>
          </a:xfrm>
          <a:effectLst>
            <a:outerShdw dist="35921" dir="2700000" algn="ctr" rotWithShape="0">
              <a:schemeClr val="bg2"/>
            </a:outerShdw>
          </a:effectLst>
        </p:spPr>
        <p:txBody>
          <a:bodyPr/>
          <a:lstStyle/>
          <a:p>
            <a:pPr eaLnBrk="1" hangingPunct="1">
              <a:defRPr/>
            </a:pPr>
            <a:r>
              <a:rPr lang="en-US" dirty="0" smtClean="0">
                <a:solidFill>
                  <a:srgbClr val="000000"/>
                </a:solidFill>
              </a:rPr>
              <a:t>The chemical substance synthesized by the plants in very small amounts which regulate the growth and other physiological processes.</a:t>
            </a:r>
          </a:p>
          <a:p>
            <a:pPr eaLnBrk="1" hangingPunct="1">
              <a:defRPr/>
            </a:pPr>
            <a:r>
              <a:rPr lang="en-US" dirty="0" smtClean="0">
                <a:solidFill>
                  <a:srgbClr val="000000"/>
                </a:solidFill>
              </a:rPr>
              <a:t>They are synthesized either </a:t>
            </a:r>
            <a:r>
              <a:rPr lang="en-US" dirty="0" smtClean="0">
                <a:solidFill>
                  <a:schemeClr val="accent3">
                    <a:lumMod val="95000"/>
                  </a:schemeClr>
                </a:solidFill>
              </a:rPr>
              <a:t>at the tip of shoot or root. They migrate to the place or part of the plant body where it is required.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decel="50000" fill="hold">
                                          <p:stCondLst>
                                            <p:cond delay="0"/>
                                          </p:stCondLst>
                                        </p:cTn>
                                        <p:tgtEl>
                                          <p:spTgt spid="1843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843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8434"/>
                                        </p:tgtEl>
                                        <p:attrNameLst>
                                          <p:attrName>ppt_w</p:attrName>
                                        </p:attrNameLst>
                                      </p:cBhvr>
                                      <p:tavLst>
                                        <p:tav tm="0">
                                          <p:val>
                                            <p:strVal val="#ppt_w*.05"/>
                                          </p:val>
                                        </p:tav>
                                        <p:tav tm="100000">
                                          <p:val>
                                            <p:strVal val="#ppt_w"/>
                                          </p:val>
                                        </p:tav>
                                      </p:tavLst>
                                    </p:anim>
                                    <p:anim calcmode="lin" valueType="num">
                                      <p:cBhvr>
                                        <p:cTn id="10" dur="1000" fill="hold"/>
                                        <p:tgtEl>
                                          <p:spTgt spid="1843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843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843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843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843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fade">
                                      <p:cBhvr>
                                        <p:cTn id="19" dur="1000"/>
                                        <p:tgtEl>
                                          <p:spTgt spid="18435">
                                            <p:txEl>
                                              <p:pRg st="0" end="0"/>
                                            </p:txEl>
                                          </p:spTgt>
                                        </p:tgtEl>
                                      </p:cBhvr>
                                    </p:animEffect>
                                    <p:anim calcmode="lin" valueType="num">
                                      <p:cBhvr>
                                        <p:cTn id="20"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84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8435">
                                            <p:txEl>
                                              <p:pRg st="1" end="1"/>
                                            </p:txEl>
                                          </p:spTgt>
                                        </p:tgtEl>
                                        <p:attrNameLst>
                                          <p:attrName>style.visibility</p:attrName>
                                        </p:attrNameLst>
                                      </p:cBhvr>
                                      <p:to>
                                        <p:strVal val="visible"/>
                                      </p:to>
                                    </p:set>
                                    <p:animEffect transition="in" filter="fade">
                                      <p:cBhvr>
                                        <p:cTn id="26" dur="1000"/>
                                        <p:tgtEl>
                                          <p:spTgt spid="18435">
                                            <p:txEl>
                                              <p:pRg st="1" end="1"/>
                                            </p:txEl>
                                          </p:spTgt>
                                        </p:tgtEl>
                                      </p:cBhvr>
                                    </p:animEffect>
                                    <p:anim calcmode="lin" valueType="num">
                                      <p:cBhvr>
                                        <p:cTn id="27"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417638"/>
          </a:xfrm>
          <a:effectLst>
            <a:outerShdw dist="35921" dir="2700000" algn="ctr" rotWithShape="0">
              <a:schemeClr val="bg2"/>
            </a:outerShdw>
          </a:effectLst>
        </p:spPr>
        <p:txBody>
          <a:bodyPr/>
          <a:lstStyle/>
          <a:p>
            <a:pPr eaLnBrk="1" hangingPunct="1">
              <a:defRPr/>
            </a:pPr>
            <a:r>
              <a:rPr lang="en-US" b="1" u="sng" dirty="0" smtClean="0"/>
              <a:t>HORMONES</a:t>
            </a:r>
            <a:r>
              <a:rPr lang="en-US" dirty="0" smtClean="0"/>
              <a:t> </a:t>
            </a:r>
            <a:r>
              <a:rPr lang="en-US" u="sng" dirty="0" smtClean="0"/>
              <a:t>in</a:t>
            </a:r>
            <a:r>
              <a:rPr lang="en-US" dirty="0" smtClean="0"/>
              <a:t> </a:t>
            </a:r>
            <a:r>
              <a:rPr lang="en-US" b="1" u="sng" dirty="0" smtClean="0"/>
              <a:t>PLANTS </a:t>
            </a:r>
          </a:p>
        </p:txBody>
      </p:sp>
      <p:sp>
        <p:nvSpPr>
          <p:cNvPr id="24579" name="Rectangle 3"/>
          <p:cNvSpPr>
            <a:spLocks noGrp="1" noChangeArrowheads="1"/>
          </p:cNvSpPr>
          <p:nvPr>
            <p:ph type="body" idx="1"/>
          </p:nvPr>
        </p:nvSpPr>
        <p:spPr>
          <a:xfrm>
            <a:off x="0" y="1600200"/>
            <a:ext cx="9144000" cy="5257800"/>
          </a:xfrm>
          <a:effectLst>
            <a:outerShdw dist="35921" dir="2700000" algn="ctr" rotWithShape="0">
              <a:schemeClr val="bg2">
                <a:alpha val="50000"/>
              </a:schemeClr>
            </a:outerShdw>
          </a:effectLst>
        </p:spPr>
        <p:txBody>
          <a:bodyPr/>
          <a:lstStyle/>
          <a:p>
            <a:pPr marL="660400" indent="-660400" eaLnBrk="1" hangingPunct="1">
              <a:buClr>
                <a:schemeClr val="tx1"/>
              </a:buClr>
              <a:buFont typeface="Wingdings" pitchFamily="2" charset="2"/>
              <a:buChar char="Ø"/>
              <a:defRPr/>
            </a:pPr>
            <a:r>
              <a:rPr lang="en-US" dirty="0" smtClean="0">
                <a:solidFill>
                  <a:srgbClr val="FFC000"/>
                </a:solidFill>
              </a:rPr>
              <a:t>The important plant hormones are:-</a:t>
            </a:r>
          </a:p>
          <a:p>
            <a:pPr marL="660400" indent="-660400" eaLnBrk="1" hangingPunct="1">
              <a:buClr>
                <a:schemeClr val="tx1"/>
              </a:buClr>
              <a:buFont typeface="Wingdings" pitchFamily="2" charset="2"/>
              <a:buAutoNum type="romanLcPeriod"/>
              <a:defRPr/>
            </a:pPr>
            <a:r>
              <a:rPr lang="en-US" b="1" dirty="0" smtClean="0"/>
              <a:t>AUXIN:-</a:t>
            </a:r>
          </a:p>
          <a:p>
            <a:pPr marL="660400" indent="-660400" eaLnBrk="1" hangingPunct="1">
              <a:buClr>
                <a:schemeClr val="tx1"/>
              </a:buClr>
              <a:buFontTx/>
              <a:buAutoNum type="alphaLcPeriod"/>
              <a:defRPr/>
            </a:pPr>
            <a:r>
              <a:rPr lang="en-US" dirty="0" smtClean="0">
                <a:solidFill>
                  <a:srgbClr val="FFFF00"/>
                </a:solidFill>
              </a:rPr>
              <a:t>It initiates growth of shoot and root. Hence, it is known as the growth hormone in plants.</a:t>
            </a:r>
          </a:p>
          <a:p>
            <a:pPr marL="660400" indent="-660400" eaLnBrk="1" hangingPunct="1">
              <a:buClr>
                <a:schemeClr val="tx1"/>
              </a:buClr>
              <a:buFontTx/>
              <a:buAutoNum type="alphaLcPeriod"/>
              <a:defRPr/>
            </a:pPr>
            <a:r>
              <a:rPr lang="en-US" dirty="0" smtClean="0">
                <a:solidFill>
                  <a:srgbClr val="FFFF00"/>
                </a:solidFill>
              </a:rPr>
              <a:t>It helps the plants to bend towards external stimuli such as light, water, gravity, touch, etc.</a:t>
            </a:r>
          </a:p>
          <a:p>
            <a:pPr marL="660400" indent="-660400" eaLnBrk="1" hangingPunct="1">
              <a:buClr>
                <a:schemeClr val="tx1"/>
              </a:buClr>
              <a:buFontTx/>
              <a:buNone/>
              <a:defRPr/>
            </a:pPr>
            <a:endParaRPr lang="en-US" dirty="0" smtClean="0"/>
          </a:p>
          <a:p>
            <a:pPr marL="660400" indent="-660400" eaLnBrk="1" hangingPunct="1">
              <a:buClr>
                <a:schemeClr val="tx1"/>
              </a:buClr>
              <a:buFontTx/>
              <a:buAutoNum type="romanLcPeriod" startAt="2"/>
              <a:defRPr/>
            </a:pPr>
            <a:r>
              <a:rPr lang="en-US" b="1" dirty="0" smtClean="0"/>
              <a:t>GIBBERELLIN:-</a:t>
            </a:r>
          </a:p>
          <a:p>
            <a:pPr marL="660400" indent="-660400" eaLnBrk="1" hangingPunct="1">
              <a:buClr>
                <a:schemeClr val="tx1"/>
              </a:buClr>
              <a:buFontTx/>
              <a:buAutoNum type="alphaLcPeriod"/>
              <a:defRPr/>
            </a:pPr>
            <a:r>
              <a:rPr lang="en-US" dirty="0" smtClean="0">
                <a:solidFill>
                  <a:srgbClr val="FF7C80"/>
                </a:solidFill>
              </a:rPr>
              <a:t>It initiates the growth of the 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down)">
                                      <p:cBhvr>
                                        <p:cTn id="7" dur="580">
                                          <p:stCondLst>
                                            <p:cond delay="0"/>
                                          </p:stCondLst>
                                        </p:cTn>
                                        <p:tgtEl>
                                          <p:spTgt spid="24578"/>
                                        </p:tgtEl>
                                      </p:cBhvr>
                                    </p:animEffect>
                                    <p:anim calcmode="lin" valueType="num">
                                      <p:cBhvr>
                                        <p:cTn id="8" dur="1822" tmFilter="0,0; 0.14,0.36; 0.43,0.73; 0.71,0.91; 1.0,1.0">
                                          <p:stCondLst>
                                            <p:cond delay="0"/>
                                          </p:stCondLst>
                                        </p:cTn>
                                        <p:tgtEl>
                                          <p:spTgt spid="2457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57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57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57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578"/>
                                        </p:tgtEl>
                                        <p:attrNameLst>
                                          <p:attrName>ppt_y</p:attrName>
                                        </p:attrNameLst>
                                      </p:cBhvr>
                                      <p:tavLst>
                                        <p:tav tm="0" fmla="#ppt_y-sin(pi*$)/81">
                                          <p:val>
                                            <p:fltVal val="0"/>
                                          </p:val>
                                        </p:tav>
                                        <p:tav tm="100000">
                                          <p:val>
                                            <p:fltVal val="1"/>
                                          </p:val>
                                        </p:tav>
                                      </p:tavLst>
                                    </p:anim>
                                    <p:animScale>
                                      <p:cBhvr>
                                        <p:cTn id="13" dur="26">
                                          <p:stCondLst>
                                            <p:cond delay="650"/>
                                          </p:stCondLst>
                                        </p:cTn>
                                        <p:tgtEl>
                                          <p:spTgt spid="24578"/>
                                        </p:tgtEl>
                                      </p:cBhvr>
                                      <p:to x="100000" y="60000"/>
                                    </p:animScale>
                                    <p:animScale>
                                      <p:cBhvr>
                                        <p:cTn id="14" dur="166" decel="50000">
                                          <p:stCondLst>
                                            <p:cond delay="676"/>
                                          </p:stCondLst>
                                        </p:cTn>
                                        <p:tgtEl>
                                          <p:spTgt spid="24578"/>
                                        </p:tgtEl>
                                      </p:cBhvr>
                                      <p:to x="100000" y="100000"/>
                                    </p:animScale>
                                    <p:animScale>
                                      <p:cBhvr>
                                        <p:cTn id="15" dur="26">
                                          <p:stCondLst>
                                            <p:cond delay="1312"/>
                                          </p:stCondLst>
                                        </p:cTn>
                                        <p:tgtEl>
                                          <p:spTgt spid="24578"/>
                                        </p:tgtEl>
                                      </p:cBhvr>
                                      <p:to x="100000" y="80000"/>
                                    </p:animScale>
                                    <p:animScale>
                                      <p:cBhvr>
                                        <p:cTn id="16" dur="166" decel="50000">
                                          <p:stCondLst>
                                            <p:cond delay="1338"/>
                                          </p:stCondLst>
                                        </p:cTn>
                                        <p:tgtEl>
                                          <p:spTgt spid="24578"/>
                                        </p:tgtEl>
                                      </p:cBhvr>
                                      <p:to x="100000" y="100000"/>
                                    </p:animScale>
                                    <p:animScale>
                                      <p:cBhvr>
                                        <p:cTn id="17" dur="26">
                                          <p:stCondLst>
                                            <p:cond delay="1642"/>
                                          </p:stCondLst>
                                        </p:cTn>
                                        <p:tgtEl>
                                          <p:spTgt spid="24578"/>
                                        </p:tgtEl>
                                      </p:cBhvr>
                                      <p:to x="100000" y="90000"/>
                                    </p:animScale>
                                    <p:animScale>
                                      <p:cBhvr>
                                        <p:cTn id="18" dur="166" decel="50000">
                                          <p:stCondLst>
                                            <p:cond delay="1668"/>
                                          </p:stCondLst>
                                        </p:cTn>
                                        <p:tgtEl>
                                          <p:spTgt spid="24578"/>
                                        </p:tgtEl>
                                      </p:cBhvr>
                                      <p:to x="100000" y="100000"/>
                                    </p:animScale>
                                    <p:animScale>
                                      <p:cBhvr>
                                        <p:cTn id="19" dur="26">
                                          <p:stCondLst>
                                            <p:cond delay="1808"/>
                                          </p:stCondLst>
                                        </p:cTn>
                                        <p:tgtEl>
                                          <p:spTgt spid="24578"/>
                                        </p:tgtEl>
                                      </p:cBhvr>
                                      <p:to x="100000" y="95000"/>
                                    </p:animScale>
                                    <p:animScale>
                                      <p:cBhvr>
                                        <p:cTn id="20" dur="166" decel="50000">
                                          <p:stCondLst>
                                            <p:cond delay="1834"/>
                                          </p:stCondLst>
                                        </p:cTn>
                                        <p:tgtEl>
                                          <p:spTgt spid="2457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4579">
                                            <p:txEl>
                                              <p:pRg st="0" end="0"/>
                                            </p:txEl>
                                          </p:spTgt>
                                        </p:tgtEl>
                                        <p:attrNameLst>
                                          <p:attrName>style.visibility</p:attrName>
                                        </p:attrNameLst>
                                      </p:cBhvr>
                                      <p:to>
                                        <p:strVal val="visible"/>
                                      </p:to>
                                    </p:set>
                                    <p:anim calcmode="lin" valueType="num">
                                      <p:cBhvr>
                                        <p:cTn id="25" dur="500" fill="hold"/>
                                        <p:tgtEl>
                                          <p:spTgt spid="2457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4579">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2457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457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457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24579">
                                            <p:txEl>
                                              <p:pRg st="1" end="1"/>
                                            </p:txEl>
                                          </p:spTgt>
                                        </p:tgtEl>
                                        <p:attrNameLst>
                                          <p:attrName>style.visibility</p:attrName>
                                        </p:attrNameLst>
                                      </p:cBhvr>
                                      <p:to>
                                        <p:strVal val="visible"/>
                                      </p:to>
                                    </p:set>
                                    <p:anim calcmode="lin" valueType="num">
                                      <p:cBhvr>
                                        <p:cTn id="34" dur="1000" fill="hold"/>
                                        <p:tgtEl>
                                          <p:spTgt spid="24579">
                                            <p:txEl>
                                              <p:pRg st="1" end="1"/>
                                            </p:txEl>
                                          </p:spTgt>
                                        </p:tgtEl>
                                        <p:attrNameLst>
                                          <p:attrName>ppt_w</p:attrName>
                                        </p:attrNameLst>
                                      </p:cBhvr>
                                      <p:tavLst>
                                        <p:tav tm="0">
                                          <p:val>
                                            <p:strVal val="#ppt_w*0.05"/>
                                          </p:val>
                                        </p:tav>
                                        <p:tav tm="100000">
                                          <p:val>
                                            <p:strVal val="#ppt_w"/>
                                          </p:val>
                                        </p:tav>
                                      </p:tavLst>
                                    </p:anim>
                                    <p:anim calcmode="lin" valueType="num">
                                      <p:cBhvr>
                                        <p:cTn id="35" dur="1000" fill="hold"/>
                                        <p:tgtEl>
                                          <p:spTgt spid="24579">
                                            <p:txEl>
                                              <p:pRg st="1" end="1"/>
                                            </p:txEl>
                                          </p:spTgt>
                                        </p:tgtEl>
                                        <p:attrNameLst>
                                          <p:attrName>ppt_h</p:attrName>
                                        </p:attrNameLst>
                                      </p:cBhvr>
                                      <p:tavLst>
                                        <p:tav tm="0">
                                          <p:val>
                                            <p:strVal val="#ppt_h"/>
                                          </p:val>
                                        </p:tav>
                                        <p:tav tm="100000">
                                          <p:val>
                                            <p:strVal val="#ppt_h"/>
                                          </p:val>
                                        </p:tav>
                                      </p:tavLst>
                                    </p:anim>
                                    <p:anim calcmode="lin" valueType="num">
                                      <p:cBhvr>
                                        <p:cTn id="36" dur="1000" fill="hold"/>
                                        <p:tgtEl>
                                          <p:spTgt spid="24579">
                                            <p:txEl>
                                              <p:pRg st="1" end="1"/>
                                            </p:txEl>
                                          </p:spTgt>
                                        </p:tgtEl>
                                        <p:attrNameLst>
                                          <p:attrName>ppt_x</p:attrName>
                                        </p:attrNameLst>
                                      </p:cBhvr>
                                      <p:tavLst>
                                        <p:tav tm="0">
                                          <p:val>
                                            <p:strVal val="#ppt_x-.2"/>
                                          </p:val>
                                        </p:tav>
                                        <p:tav tm="100000">
                                          <p:val>
                                            <p:strVal val="#ppt_x"/>
                                          </p:val>
                                        </p:tav>
                                      </p:tavLst>
                                    </p:anim>
                                    <p:anim calcmode="lin" valueType="num">
                                      <p:cBhvr>
                                        <p:cTn id="37" dur="1000" fill="hold"/>
                                        <p:tgtEl>
                                          <p:spTgt spid="24579">
                                            <p:txEl>
                                              <p:pRg st="1" end="1"/>
                                            </p:txEl>
                                          </p:spTgt>
                                        </p:tgtEl>
                                        <p:attrNameLst>
                                          <p:attrName>ppt_y</p:attrName>
                                        </p:attrNameLst>
                                      </p:cBhvr>
                                      <p:tavLst>
                                        <p:tav tm="0">
                                          <p:val>
                                            <p:strVal val="#ppt_y"/>
                                          </p:val>
                                        </p:tav>
                                        <p:tav tm="100000">
                                          <p:val>
                                            <p:strVal val="#ppt_y"/>
                                          </p:val>
                                        </p:tav>
                                      </p:tavLst>
                                    </p:anim>
                                    <p:animEffect transition="in" filter="fade">
                                      <p:cBhvr>
                                        <p:cTn id="38" dur="1000"/>
                                        <p:tgtEl>
                                          <p:spTgt spid="24579">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nodeType="clickEffect">
                                  <p:stCondLst>
                                    <p:cond delay="0"/>
                                  </p:stCondLst>
                                  <p:childTnLst>
                                    <p:set>
                                      <p:cBhvr>
                                        <p:cTn id="42" dur="1" fill="hold">
                                          <p:stCondLst>
                                            <p:cond delay="0"/>
                                          </p:stCondLst>
                                        </p:cTn>
                                        <p:tgtEl>
                                          <p:spTgt spid="24579">
                                            <p:txEl>
                                              <p:pRg st="2" end="2"/>
                                            </p:txEl>
                                          </p:spTgt>
                                        </p:tgtEl>
                                        <p:attrNameLst>
                                          <p:attrName>style.visibility</p:attrName>
                                        </p:attrNameLst>
                                      </p:cBhvr>
                                      <p:to>
                                        <p:strVal val="visible"/>
                                      </p:to>
                                    </p:set>
                                    <p:anim calcmode="lin" valueType="num">
                                      <p:cBhvr>
                                        <p:cTn id="43" dur="1000" fill="hold"/>
                                        <p:tgtEl>
                                          <p:spTgt spid="24579">
                                            <p:txEl>
                                              <p:pRg st="2" end="2"/>
                                            </p:txEl>
                                          </p:spTgt>
                                        </p:tgtEl>
                                        <p:attrNameLst>
                                          <p:attrName>ppt_w</p:attrName>
                                        </p:attrNameLst>
                                      </p:cBhvr>
                                      <p:tavLst>
                                        <p:tav tm="0">
                                          <p:val>
                                            <p:fltVal val="0"/>
                                          </p:val>
                                        </p:tav>
                                        <p:tav tm="100000">
                                          <p:val>
                                            <p:strVal val="#ppt_w"/>
                                          </p:val>
                                        </p:tav>
                                      </p:tavLst>
                                    </p:anim>
                                    <p:anim calcmode="lin" valueType="num">
                                      <p:cBhvr>
                                        <p:cTn id="44" dur="1000" fill="hold"/>
                                        <p:tgtEl>
                                          <p:spTgt spid="24579">
                                            <p:txEl>
                                              <p:pRg st="2" end="2"/>
                                            </p:txEl>
                                          </p:spTgt>
                                        </p:tgtEl>
                                        <p:attrNameLst>
                                          <p:attrName>ppt_h</p:attrName>
                                        </p:attrNameLst>
                                      </p:cBhvr>
                                      <p:tavLst>
                                        <p:tav tm="0">
                                          <p:val>
                                            <p:fltVal val="0"/>
                                          </p:val>
                                        </p:tav>
                                        <p:tav tm="100000">
                                          <p:val>
                                            <p:strVal val="#ppt_h"/>
                                          </p:val>
                                        </p:tav>
                                      </p:tavLst>
                                    </p:anim>
                                    <p:anim calcmode="lin" valueType="num">
                                      <p:cBhvr>
                                        <p:cTn id="45" dur="1000" fill="hold"/>
                                        <p:tgtEl>
                                          <p:spTgt spid="2457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2457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15" presetClass="entr" presetSubtype="0" fill="hold" nodeType="clickEffect">
                                  <p:stCondLst>
                                    <p:cond delay="0"/>
                                  </p:stCondLst>
                                  <p:childTnLst>
                                    <p:set>
                                      <p:cBhvr>
                                        <p:cTn id="50" dur="1" fill="hold">
                                          <p:stCondLst>
                                            <p:cond delay="0"/>
                                          </p:stCondLst>
                                        </p:cTn>
                                        <p:tgtEl>
                                          <p:spTgt spid="24579">
                                            <p:txEl>
                                              <p:pRg st="3" end="3"/>
                                            </p:txEl>
                                          </p:spTgt>
                                        </p:tgtEl>
                                        <p:attrNameLst>
                                          <p:attrName>style.visibility</p:attrName>
                                        </p:attrNameLst>
                                      </p:cBhvr>
                                      <p:to>
                                        <p:strVal val="visible"/>
                                      </p:to>
                                    </p:set>
                                    <p:anim calcmode="lin" valueType="num">
                                      <p:cBhvr>
                                        <p:cTn id="51" dur="1000" fill="hold"/>
                                        <p:tgtEl>
                                          <p:spTgt spid="24579">
                                            <p:txEl>
                                              <p:pRg st="3" end="3"/>
                                            </p:txEl>
                                          </p:spTgt>
                                        </p:tgtEl>
                                        <p:attrNameLst>
                                          <p:attrName>ppt_w</p:attrName>
                                        </p:attrNameLst>
                                      </p:cBhvr>
                                      <p:tavLst>
                                        <p:tav tm="0">
                                          <p:val>
                                            <p:fltVal val="0"/>
                                          </p:val>
                                        </p:tav>
                                        <p:tav tm="100000">
                                          <p:val>
                                            <p:strVal val="#ppt_w"/>
                                          </p:val>
                                        </p:tav>
                                      </p:tavLst>
                                    </p:anim>
                                    <p:anim calcmode="lin" valueType="num">
                                      <p:cBhvr>
                                        <p:cTn id="52" dur="1000" fill="hold"/>
                                        <p:tgtEl>
                                          <p:spTgt spid="24579">
                                            <p:txEl>
                                              <p:pRg st="3" end="3"/>
                                            </p:txEl>
                                          </p:spTgt>
                                        </p:tgtEl>
                                        <p:attrNameLst>
                                          <p:attrName>ppt_h</p:attrName>
                                        </p:attrNameLst>
                                      </p:cBhvr>
                                      <p:tavLst>
                                        <p:tav tm="0">
                                          <p:val>
                                            <p:fltVal val="0"/>
                                          </p:val>
                                        </p:tav>
                                        <p:tav tm="100000">
                                          <p:val>
                                            <p:strVal val="#ppt_h"/>
                                          </p:val>
                                        </p:tav>
                                      </p:tavLst>
                                    </p:anim>
                                    <p:anim calcmode="lin" valueType="num">
                                      <p:cBhvr>
                                        <p:cTn id="53" dur="1000" fill="hold"/>
                                        <p:tgtEl>
                                          <p:spTgt spid="2457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2457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5" fill="hold">
                      <p:stCondLst>
                        <p:cond delay="indefinite"/>
                      </p:stCondLst>
                      <p:childTnLst>
                        <p:par>
                          <p:cTn id="56" fill="hold">
                            <p:stCondLst>
                              <p:cond delay="0"/>
                            </p:stCondLst>
                            <p:childTnLst>
                              <p:par>
                                <p:cTn id="57" presetID="54" presetClass="entr" presetSubtype="0" accel="100000" fill="hold" nodeType="clickEffect">
                                  <p:stCondLst>
                                    <p:cond delay="0"/>
                                  </p:stCondLst>
                                  <p:childTnLst>
                                    <p:set>
                                      <p:cBhvr>
                                        <p:cTn id="58" dur="1" fill="hold">
                                          <p:stCondLst>
                                            <p:cond delay="0"/>
                                          </p:stCondLst>
                                        </p:cTn>
                                        <p:tgtEl>
                                          <p:spTgt spid="24579">
                                            <p:txEl>
                                              <p:pRg st="5" end="5"/>
                                            </p:txEl>
                                          </p:spTgt>
                                        </p:tgtEl>
                                        <p:attrNameLst>
                                          <p:attrName>style.visibility</p:attrName>
                                        </p:attrNameLst>
                                      </p:cBhvr>
                                      <p:to>
                                        <p:strVal val="visible"/>
                                      </p:to>
                                    </p:set>
                                    <p:anim calcmode="lin" valueType="num">
                                      <p:cBhvr>
                                        <p:cTn id="59" dur="1000" fill="hold"/>
                                        <p:tgtEl>
                                          <p:spTgt spid="24579">
                                            <p:txEl>
                                              <p:pRg st="5" end="5"/>
                                            </p:txEl>
                                          </p:spTgt>
                                        </p:tgtEl>
                                        <p:attrNameLst>
                                          <p:attrName>ppt_w</p:attrName>
                                        </p:attrNameLst>
                                      </p:cBhvr>
                                      <p:tavLst>
                                        <p:tav tm="0">
                                          <p:val>
                                            <p:strVal val="#ppt_w*0.05"/>
                                          </p:val>
                                        </p:tav>
                                        <p:tav tm="100000">
                                          <p:val>
                                            <p:strVal val="#ppt_w"/>
                                          </p:val>
                                        </p:tav>
                                      </p:tavLst>
                                    </p:anim>
                                    <p:anim calcmode="lin" valueType="num">
                                      <p:cBhvr>
                                        <p:cTn id="60" dur="1000" fill="hold"/>
                                        <p:tgtEl>
                                          <p:spTgt spid="24579">
                                            <p:txEl>
                                              <p:pRg st="5" end="5"/>
                                            </p:txEl>
                                          </p:spTgt>
                                        </p:tgtEl>
                                        <p:attrNameLst>
                                          <p:attrName>ppt_h</p:attrName>
                                        </p:attrNameLst>
                                      </p:cBhvr>
                                      <p:tavLst>
                                        <p:tav tm="0">
                                          <p:val>
                                            <p:strVal val="#ppt_h"/>
                                          </p:val>
                                        </p:tav>
                                        <p:tav tm="100000">
                                          <p:val>
                                            <p:strVal val="#ppt_h"/>
                                          </p:val>
                                        </p:tav>
                                      </p:tavLst>
                                    </p:anim>
                                    <p:anim calcmode="lin" valueType="num">
                                      <p:cBhvr>
                                        <p:cTn id="61" dur="1000" fill="hold"/>
                                        <p:tgtEl>
                                          <p:spTgt spid="24579">
                                            <p:txEl>
                                              <p:pRg st="5" end="5"/>
                                            </p:txEl>
                                          </p:spTgt>
                                        </p:tgtEl>
                                        <p:attrNameLst>
                                          <p:attrName>ppt_x</p:attrName>
                                        </p:attrNameLst>
                                      </p:cBhvr>
                                      <p:tavLst>
                                        <p:tav tm="0">
                                          <p:val>
                                            <p:strVal val="#ppt_x-.2"/>
                                          </p:val>
                                        </p:tav>
                                        <p:tav tm="100000">
                                          <p:val>
                                            <p:strVal val="#ppt_x"/>
                                          </p:val>
                                        </p:tav>
                                      </p:tavLst>
                                    </p:anim>
                                    <p:anim calcmode="lin" valueType="num">
                                      <p:cBhvr>
                                        <p:cTn id="62" dur="1000" fill="hold"/>
                                        <p:tgtEl>
                                          <p:spTgt spid="24579">
                                            <p:txEl>
                                              <p:pRg st="5" end="5"/>
                                            </p:txEl>
                                          </p:spTgt>
                                        </p:tgtEl>
                                        <p:attrNameLst>
                                          <p:attrName>ppt_y</p:attrName>
                                        </p:attrNameLst>
                                      </p:cBhvr>
                                      <p:tavLst>
                                        <p:tav tm="0">
                                          <p:val>
                                            <p:strVal val="#ppt_y"/>
                                          </p:val>
                                        </p:tav>
                                        <p:tav tm="100000">
                                          <p:val>
                                            <p:strVal val="#ppt_y"/>
                                          </p:val>
                                        </p:tav>
                                      </p:tavLst>
                                    </p:anim>
                                    <p:animEffect transition="in" filter="fade">
                                      <p:cBhvr>
                                        <p:cTn id="63" dur="1000"/>
                                        <p:tgtEl>
                                          <p:spTgt spid="24579">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5" presetClass="entr" presetSubtype="0" fill="hold" nodeType="clickEffect">
                                  <p:stCondLst>
                                    <p:cond delay="0"/>
                                  </p:stCondLst>
                                  <p:childTnLst>
                                    <p:set>
                                      <p:cBhvr>
                                        <p:cTn id="67" dur="1" fill="hold">
                                          <p:stCondLst>
                                            <p:cond delay="0"/>
                                          </p:stCondLst>
                                        </p:cTn>
                                        <p:tgtEl>
                                          <p:spTgt spid="24579">
                                            <p:txEl>
                                              <p:pRg st="6" end="6"/>
                                            </p:txEl>
                                          </p:spTgt>
                                        </p:tgtEl>
                                        <p:attrNameLst>
                                          <p:attrName>style.visibility</p:attrName>
                                        </p:attrNameLst>
                                      </p:cBhvr>
                                      <p:to>
                                        <p:strVal val="visible"/>
                                      </p:to>
                                    </p:set>
                                    <p:anim calcmode="lin" valueType="num">
                                      <p:cBhvr>
                                        <p:cTn id="68" dur="1000" fill="hold"/>
                                        <p:tgtEl>
                                          <p:spTgt spid="24579">
                                            <p:txEl>
                                              <p:pRg st="6" end="6"/>
                                            </p:txEl>
                                          </p:spTgt>
                                        </p:tgtEl>
                                        <p:attrNameLst>
                                          <p:attrName>ppt_w</p:attrName>
                                        </p:attrNameLst>
                                      </p:cBhvr>
                                      <p:tavLst>
                                        <p:tav tm="0">
                                          <p:val>
                                            <p:fltVal val="0"/>
                                          </p:val>
                                        </p:tav>
                                        <p:tav tm="100000">
                                          <p:val>
                                            <p:strVal val="#ppt_w"/>
                                          </p:val>
                                        </p:tav>
                                      </p:tavLst>
                                    </p:anim>
                                    <p:anim calcmode="lin" valueType="num">
                                      <p:cBhvr>
                                        <p:cTn id="69" dur="1000" fill="hold"/>
                                        <p:tgtEl>
                                          <p:spTgt spid="24579">
                                            <p:txEl>
                                              <p:pRg st="6" end="6"/>
                                            </p:txEl>
                                          </p:spTgt>
                                        </p:tgtEl>
                                        <p:attrNameLst>
                                          <p:attrName>ppt_h</p:attrName>
                                        </p:attrNameLst>
                                      </p:cBhvr>
                                      <p:tavLst>
                                        <p:tav tm="0">
                                          <p:val>
                                            <p:fltVal val="0"/>
                                          </p:val>
                                        </p:tav>
                                        <p:tav tm="100000">
                                          <p:val>
                                            <p:strVal val="#ppt_h"/>
                                          </p:val>
                                        </p:tav>
                                      </p:tavLst>
                                    </p:anim>
                                    <p:anim calcmode="lin" valueType="num">
                                      <p:cBhvr>
                                        <p:cTn id="70" dur="1000" fill="hold"/>
                                        <p:tgtEl>
                                          <p:spTgt spid="24579">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24579">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0" y="0"/>
            <a:ext cx="9144000" cy="6858000"/>
          </a:xfrm>
          <a:effectLst>
            <a:outerShdw dist="35921" dir="2700000" algn="ctr" rotWithShape="0">
              <a:schemeClr val="bg2"/>
            </a:outerShdw>
          </a:effectLst>
        </p:spPr>
        <p:txBody>
          <a:bodyPr/>
          <a:lstStyle/>
          <a:p>
            <a:pPr marL="660400" indent="-660400" eaLnBrk="1" hangingPunct="1">
              <a:lnSpc>
                <a:spcPct val="90000"/>
              </a:lnSpc>
              <a:buClr>
                <a:schemeClr val="tx1"/>
              </a:buClr>
              <a:buFontTx/>
              <a:buAutoNum type="alphaLcPeriod" startAt="2"/>
              <a:defRPr/>
            </a:pPr>
            <a:r>
              <a:rPr lang="en-US" dirty="0" smtClean="0">
                <a:solidFill>
                  <a:schemeClr val="tx2"/>
                </a:solidFill>
              </a:rPr>
              <a:t>It induced </a:t>
            </a:r>
            <a:r>
              <a:rPr lang="en-US" dirty="0" err="1" smtClean="0">
                <a:solidFill>
                  <a:schemeClr val="tx2"/>
                </a:solidFill>
              </a:rPr>
              <a:t>parthenocarpy</a:t>
            </a:r>
            <a:r>
              <a:rPr lang="en-US" dirty="0" smtClean="0">
                <a:solidFill>
                  <a:schemeClr val="tx2"/>
                </a:solidFill>
              </a:rPr>
              <a:t> (fruits without seeds).</a:t>
            </a:r>
          </a:p>
          <a:p>
            <a:pPr marL="660400" indent="-660400" eaLnBrk="1" hangingPunct="1">
              <a:lnSpc>
                <a:spcPct val="90000"/>
              </a:lnSpc>
              <a:buClr>
                <a:schemeClr val="tx1"/>
              </a:buClr>
              <a:buFontTx/>
              <a:buAutoNum type="alphaLcPeriod" startAt="2"/>
              <a:defRPr/>
            </a:pPr>
            <a:r>
              <a:rPr lang="en-US" dirty="0" smtClean="0">
                <a:solidFill>
                  <a:schemeClr val="tx2"/>
                </a:solidFill>
              </a:rPr>
              <a:t>It induced flowering.</a:t>
            </a:r>
          </a:p>
          <a:p>
            <a:pPr marL="660400" indent="-660400" eaLnBrk="1" hangingPunct="1">
              <a:lnSpc>
                <a:spcPct val="90000"/>
              </a:lnSpc>
              <a:buClr>
                <a:schemeClr val="tx1"/>
              </a:buClr>
              <a:buFontTx/>
              <a:buAutoNum type="alphaLcPeriod" startAt="2"/>
              <a:defRPr/>
            </a:pPr>
            <a:r>
              <a:rPr lang="en-US" dirty="0" smtClean="0">
                <a:solidFill>
                  <a:schemeClr val="tx2"/>
                </a:solidFill>
              </a:rPr>
              <a:t>It prevents ageing or </a:t>
            </a:r>
            <a:r>
              <a:rPr lang="en-US" dirty="0" err="1" smtClean="0">
                <a:solidFill>
                  <a:schemeClr val="tx2"/>
                </a:solidFill>
              </a:rPr>
              <a:t>sene</a:t>
            </a:r>
            <a:r>
              <a:rPr lang="en-US" dirty="0" smtClean="0">
                <a:solidFill>
                  <a:schemeClr val="tx2"/>
                </a:solidFill>
              </a:rPr>
              <a:t> </a:t>
            </a:r>
            <a:r>
              <a:rPr lang="en-US" dirty="0" err="1" smtClean="0">
                <a:solidFill>
                  <a:schemeClr val="tx2"/>
                </a:solidFill>
              </a:rPr>
              <a:t>scence</a:t>
            </a:r>
            <a:r>
              <a:rPr lang="en-US" dirty="0" smtClean="0">
                <a:solidFill>
                  <a:schemeClr val="tx2"/>
                </a:solidFill>
              </a:rPr>
              <a:t>.</a:t>
            </a:r>
          </a:p>
          <a:p>
            <a:pPr marL="660400" indent="-660400" eaLnBrk="1" hangingPunct="1">
              <a:lnSpc>
                <a:spcPct val="90000"/>
              </a:lnSpc>
              <a:buClr>
                <a:schemeClr val="tx1"/>
              </a:buClr>
              <a:buFontTx/>
              <a:buNone/>
              <a:defRPr/>
            </a:pPr>
            <a:endParaRPr lang="en-US" dirty="0" smtClean="0">
              <a:solidFill>
                <a:srgbClr val="FF99CC"/>
              </a:solidFill>
            </a:endParaRPr>
          </a:p>
          <a:p>
            <a:pPr marL="660400" indent="-660400" eaLnBrk="1" hangingPunct="1">
              <a:lnSpc>
                <a:spcPct val="90000"/>
              </a:lnSpc>
              <a:buClr>
                <a:schemeClr val="tx1"/>
              </a:buClr>
              <a:buFontTx/>
              <a:buAutoNum type="romanLcPeriod" startAt="3"/>
              <a:defRPr/>
            </a:pPr>
            <a:r>
              <a:rPr lang="en-US" b="1" dirty="0" smtClean="0"/>
              <a:t>CYTOKININS:-</a:t>
            </a:r>
          </a:p>
          <a:p>
            <a:pPr marL="660400" indent="-660400" eaLnBrk="1" hangingPunct="1">
              <a:lnSpc>
                <a:spcPct val="90000"/>
              </a:lnSpc>
              <a:buClr>
                <a:schemeClr val="tx1"/>
              </a:buClr>
              <a:buFontTx/>
              <a:buAutoNum type="alphaLcPeriod"/>
              <a:defRPr/>
            </a:pPr>
            <a:r>
              <a:rPr lang="en-US" dirty="0" smtClean="0">
                <a:solidFill>
                  <a:srgbClr val="FFCCFF"/>
                </a:solidFill>
              </a:rPr>
              <a:t>It promotes cell division</a:t>
            </a:r>
            <a:r>
              <a:rPr lang="en-US" dirty="0" smtClean="0"/>
              <a:t>.</a:t>
            </a:r>
          </a:p>
          <a:p>
            <a:pPr marL="660400" indent="-660400" eaLnBrk="1" hangingPunct="1">
              <a:lnSpc>
                <a:spcPct val="90000"/>
              </a:lnSpc>
              <a:buClr>
                <a:schemeClr val="tx1"/>
              </a:buClr>
              <a:buFontTx/>
              <a:buNone/>
              <a:defRPr/>
            </a:pPr>
            <a:endParaRPr lang="en-US" dirty="0" smtClean="0"/>
          </a:p>
          <a:p>
            <a:pPr marL="660400" indent="-660400" eaLnBrk="1" hangingPunct="1">
              <a:lnSpc>
                <a:spcPct val="90000"/>
              </a:lnSpc>
              <a:buClr>
                <a:schemeClr val="tx1"/>
              </a:buClr>
              <a:buFontTx/>
              <a:buAutoNum type="romanLcPeriod" startAt="4"/>
              <a:defRPr/>
            </a:pPr>
            <a:r>
              <a:rPr lang="en-US" b="1" dirty="0" smtClean="0"/>
              <a:t>ETHYLENE:-</a:t>
            </a:r>
          </a:p>
          <a:p>
            <a:pPr marL="660400" indent="-660400" eaLnBrk="1" hangingPunct="1">
              <a:lnSpc>
                <a:spcPct val="90000"/>
              </a:lnSpc>
              <a:buClr>
                <a:schemeClr val="tx1"/>
              </a:buClr>
              <a:buFontTx/>
              <a:buAutoNum type="alphaLcPeriod"/>
              <a:defRPr/>
            </a:pPr>
            <a:r>
              <a:rPr lang="en-US" dirty="0" smtClean="0">
                <a:solidFill>
                  <a:srgbClr val="FFCCFF"/>
                </a:solidFill>
              </a:rPr>
              <a:t>It induces/initiates ripening of fruits.</a:t>
            </a:r>
          </a:p>
          <a:p>
            <a:pPr marL="660400" indent="-660400" eaLnBrk="1" hangingPunct="1">
              <a:lnSpc>
                <a:spcPct val="90000"/>
              </a:lnSpc>
              <a:buClr>
                <a:schemeClr val="tx1"/>
              </a:buClr>
              <a:buFontTx/>
              <a:buAutoNum type="alphaLcPeriod"/>
              <a:defRPr/>
            </a:pPr>
            <a:r>
              <a:rPr lang="en-US" dirty="0" smtClean="0">
                <a:solidFill>
                  <a:srgbClr val="FFCCFF"/>
                </a:solidFill>
              </a:rPr>
              <a:t>It induces yellowing of leaves.</a:t>
            </a:r>
          </a:p>
          <a:p>
            <a:pPr marL="660400" indent="-660400" eaLnBrk="1" hangingPunct="1">
              <a:lnSpc>
                <a:spcPct val="90000"/>
              </a:lnSpc>
              <a:buClr>
                <a:schemeClr val="tx1"/>
              </a:buClr>
              <a:buFontTx/>
              <a:buAutoNum type="alphaLcPeriod"/>
              <a:defRPr/>
            </a:pPr>
            <a:r>
              <a:rPr lang="en-US" dirty="0" smtClean="0">
                <a:solidFill>
                  <a:srgbClr val="FFCCFF"/>
                </a:solidFill>
              </a:rPr>
              <a:t>It is a gaseous plant hormone</a:t>
            </a:r>
            <a:r>
              <a:rPr 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p:cTn id="7" dur="1000" fill="hold"/>
                                        <p:tgtEl>
                                          <p:spTgt spid="2560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560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560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560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25603">
                                            <p:txEl>
                                              <p:pRg st="1" end="1"/>
                                            </p:txEl>
                                          </p:spTgt>
                                        </p:tgtEl>
                                        <p:attrNameLst>
                                          <p:attrName>style.visibility</p:attrName>
                                        </p:attrNameLst>
                                      </p:cBhvr>
                                      <p:to>
                                        <p:strVal val="visible"/>
                                      </p:to>
                                    </p:set>
                                    <p:anim calcmode="lin" valueType="num">
                                      <p:cBhvr>
                                        <p:cTn id="15" dur="1000" fill="hold"/>
                                        <p:tgtEl>
                                          <p:spTgt spid="2560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560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560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560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25603">
                                            <p:txEl>
                                              <p:pRg st="2" end="2"/>
                                            </p:txEl>
                                          </p:spTgt>
                                        </p:tgtEl>
                                        <p:attrNameLst>
                                          <p:attrName>style.visibility</p:attrName>
                                        </p:attrNameLst>
                                      </p:cBhvr>
                                      <p:to>
                                        <p:strVal val="visible"/>
                                      </p:to>
                                    </p:set>
                                    <p:anim calcmode="lin" valueType="num">
                                      <p:cBhvr>
                                        <p:cTn id="23" dur="1000" fill="hold"/>
                                        <p:tgtEl>
                                          <p:spTgt spid="2560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560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560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560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54" presetClass="entr" presetSubtype="0" accel="100000" fill="hold"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p:cTn id="31" dur="1000" fill="hold"/>
                                        <p:tgtEl>
                                          <p:spTgt spid="25603">
                                            <p:txEl>
                                              <p:pRg st="4" end="4"/>
                                            </p:txEl>
                                          </p:spTgt>
                                        </p:tgtEl>
                                        <p:attrNameLst>
                                          <p:attrName>ppt_w</p:attrName>
                                        </p:attrNameLst>
                                      </p:cBhvr>
                                      <p:tavLst>
                                        <p:tav tm="0">
                                          <p:val>
                                            <p:strVal val="#ppt_w*0.05"/>
                                          </p:val>
                                        </p:tav>
                                        <p:tav tm="100000">
                                          <p:val>
                                            <p:strVal val="#ppt_w"/>
                                          </p:val>
                                        </p:tav>
                                      </p:tavLst>
                                    </p:anim>
                                    <p:anim calcmode="lin" valueType="num">
                                      <p:cBhvr>
                                        <p:cTn id="32" dur="1000" fill="hold"/>
                                        <p:tgtEl>
                                          <p:spTgt spid="25603">
                                            <p:txEl>
                                              <p:pRg st="4" end="4"/>
                                            </p:txEl>
                                          </p:spTgt>
                                        </p:tgtEl>
                                        <p:attrNameLst>
                                          <p:attrName>ppt_h</p:attrName>
                                        </p:attrNameLst>
                                      </p:cBhvr>
                                      <p:tavLst>
                                        <p:tav tm="0">
                                          <p:val>
                                            <p:strVal val="#ppt_h"/>
                                          </p:val>
                                        </p:tav>
                                        <p:tav tm="100000">
                                          <p:val>
                                            <p:strVal val="#ppt_h"/>
                                          </p:val>
                                        </p:tav>
                                      </p:tavLst>
                                    </p:anim>
                                    <p:anim calcmode="lin" valueType="num">
                                      <p:cBhvr>
                                        <p:cTn id="33" dur="1000" fill="hold"/>
                                        <p:tgtEl>
                                          <p:spTgt spid="25603">
                                            <p:txEl>
                                              <p:pRg st="4" end="4"/>
                                            </p:txEl>
                                          </p:spTgt>
                                        </p:tgtEl>
                                        <p:attrNameLst>
                                          <p:attrName>ppt_x</p:attrName>
                                        </p:attrNameLst>
                                      </p:cBhvr>
                                      <p:tavLst>
                                        <p:tav tm="0">
                                          <p:val>
                                            <p:strVal val="#ppt_x-.2"/>
                                          </p:val>
                                        </p:tav>
                                        <p:tav tm="100000">
                                          <p:val>
                                            <p:strVal val="#ppt_x"/>
                                          </p:val>
                                        </p:tav>
                                      </p:tavLst>
                                    </p:anim>
                                    <p:anim calcmode="lin" valueType="num">
                                      <p:cBhvr>
                                        <p:cTn id="34" dur="1000" fill="hold"/>
                                        <p:tgtEl>
                                          <p:spTgt spid="25603">
                                            <p:txEl>
                                              <p:pRg st="4" end="4"/>
                                            </p:txEl>
                                          </p:spTgt>
                                        </p:tgtEl>
                                        <p:attrNameLst>
                                          <p:attrName>ppt_y</p:attrName>
                                        </p:attrNameLst>
                                      </p:cBhvr>
                                      <p:tavLst>
                                        <p:tav tm="0">
                                          <p:val>
                                            <p:strVal val="#ppt_y"/>
                                          </p:val>
                                        </p:tav>
                                        <p:tav tm="100000">
                                          <p:val>
                                            <p:strVal val="#ppt_y"/>
                                          </p:val>
                                        </p:tav>
                                      </p:tavLst>
                                    </p:anim>
                                    <p:animEffect transition="in" filter="fade">
                                      <p:cBhvr>
                                        <p:cTn id="35" dur="1000"/>
                                        <p:tgtEl>
                                          <p:spTgt spid="2560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nodeType="clickEffect">
                                  <p:stCondLst>
                                    <p:cond delay="0"/>
                                  </p:stCondLst>
                                  <p:childTnLst>
                                    <p:set>
                                      <p:cBhvr>
                                        <p:cTn id="39" dur="1" fill="hold">
                                          <p:stCondLst>
                                            <p:cond delay="0"/>
                                          </p:stCondLst>
                                        </p:cTn>
                                        <p:tgtEl>
                                          <p:spTgt spid="25603">
                                            <p:txEl>
                                              <p:pRg st="5" end="5"/>
                                            </p:txEl>
                                          </p:spTgt>
                                        </p:tgtEl>
                                        <p:attrNameLst>
                                          <p:attrName>style.visibility</p:attrName>
                                        </p:attrNameLst>
                                      </p:cBhvr>
                                      <p:to>
                                        <p:strVal val="visible"/>
                                      </p:to>
                                    </p:set>
                                    <p:anim calcmode="lin" valueType="num">
                                      <p:cBhvr>
                                        <p:cTn id="40" dur="1000" fill="hold"/>
                                        <p:tgtEl>
                                          <p:spTgt spid="25603">
                                            <p:txEl>
                                              <p:pRg st="5" end="5"/>
                                            </p:txEl>
                                          </p:spTgt>
                                        </p:tgtEl>
                                        <p:attrNameLst>
                                          <p:attrName>ppt_w</p:attrName>
                                        </p:attrNameLst>
                                      </p:cBhvr>
                                      <p:tavLst>
                                        <p:tav tm="0">
                                          <p:val>
                                            <p:fltVal val="0"/>
                                          </p:val>
                                        </p:tav>
                                        <p:tav tm="100000">
                                          <p:val>
                                            <p:strVal val="#ppt_w"/>
                                          </p:val>
                                        </p:tav>
                                      </p:tavLst>
                                    </p:anim>
                                    <p:anim calcmode="lin" valueType="num">
                                      <p:cBhvr>
                                        <p:cTn id="41" dur="1000" fill="hold"/>
                                        <p:tgtEl>
                                          <p:spTgt spid="25603">
                                            <p:txEl>
                                              <p:pRg st="5" end="5"/>
                                            </p:txEl>
                                          </p:spTgt>
                                        </p:tgtEl>
                                        <p:attrNameLst>
                                          <p:attrName>ppt_h</p:attrName>
                                        </p:attrNameLst>
                                      </p:cBhvr>
                                      <p:tavLst>
                                        <p:tav tm="0">
                                          <p:val>
                                            <p:fltVal val="0"/>
                                          </p:val>
                                        </p:tav>
                                        <p:tav tm="100000">
                                          <p:val>
                                            <p:strVal val="#ppt_h"/>
                                          </p:val>
                                        </p:tav>
                                      </p:tavLst>
                                    </p:anim>
                                    <p:anim calcmode="lin" valueType="num">
                                      <p:cBhvr>
                                        <p:cTn id="42" dur="1000" fill="hold"/>
                                        <p:tgtEl>
                                          <p:spTgt spid="2560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2560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4" fill="hold">
                      <p:stCondLst>
                        <p:cond delay="indefinite"/>
                      </p:stCondLst>
                      <p:childTnLst>
                        <p:par>
                          <p:cTn id="45" fill="hold">
                            <p:stCondLst>
                              <p:cond delay="0"/>
                            </p:stCondLst>
                            <p:childTnLst>
                              <p:par>
                                <p:cTn id="46" presetID="54" presetClass="entr" presetSubtype="0" accel="100000" fill="hold" nodeType="clickEffect">
                                  <p:stCondLst>
                                    <p:cond delay="0"/>
                                  </p:stCondLst>
                                  <p:childTnLst>
                                    <p:set>
                                      <p:cBhvr>
                                        <p:cTn id="47" dur="1" fill="hold">
                                          <p:stCondLst>
                                            <p:cond delay="0"/>
                                          </p:stCondLst>
                                        </p:cTn>
                                        <p:tgtEl>
                                          <p:spTgt spid="25603">
                                            <p:txEl>
                                              <p:pRg st="7" end="7"/>
                                            </p:txEl>
                                          </p:spTgt>
                                        </p:tgtEl>
                                        <p:attrNameLst>
                                          <p:attrName>style.visibility</p:attrName>
                                        </p:attrNameLst>
                                      </p:cBhvr>
                                      <p:to>
                                        <p:strVal val="visible"/>
                                      </p:to>
                                    </p:set>
                                    <p:anim calcmode="lin" valueType="num">
                                      <p:cBhvr>
                                        <p:cTn id="48" dur="1000" fill="hold"/>
                                        <p:tgtEl>
                                          <p:spTgt spid="25603">
                                            <p:txEl>
                                              <p:pRg st="7" end="7"/>
                                            </p:txEl>
                                          </p:spTgt>
                                        </p:tgtEl>
                                        <p:attrNameLst>
                                          <p:attrName>ppt_w</p:attrName>
                                        </p:attrNameLst>
                                      </p:cBhvr>
                                      <p:tavLst>
                                        <p:tav tm="0">
                                          <p:val>
                                            <p:strVal val="#ppt_w*0.05"/>
                                          </p:val>
                                        </p:tav>
                                        <p:tav tm="100000">
                                          <p:val>
                                            <p:strVal val="#ppt_w"/>
                                          </p:val>
                                        </p:tav>
                                      </p:tavLst>
                                    </p:anim>
                                    <p:anim calcmode="lin" valueType="num">
                                      <p:cBhvr>
                                        <p:cTn id="49" dur="1000" fill="hold"/>
                                        <p:tgtEl>
                                          <p:spTgt spid="25603">
                                            <p:txEl>
                                              <p:pRg st="7" end="7"/>
                                            </p:txEl>
                                          </p:spTgt>
                                        </p:tgtEl>
                                        <p:attrNameLst>
                                          <p:attrName>ppt_h</p:attrName>
                                        </p:attrNameLst>
                                      </p:cBhvr>
                                      <p:tavLst>
                                        <p:tav tm="0">
                                          <p:val>
                                            <p:strVal val="#ppt_h"/>
                                          </p:val>
                                        </p:tav>
                                        <p:tav tm="100000">
                                          <p:val>
                                            <p:strVal val="#ppt_h"/>
                                          </p:val>
                                        </p:tav>
                                      </p:tavLst>
                                    </p:anim>
                                    <p:anim calcmode="lin" valueType="num">
                                      <p:cBhvr>
                                        <p:cTn id="50" dur="1000" fill="hold"/>
                                        <p:tgtEl>
                                          <p:spTgt spid="25603">
                                            <p:txEl>
                                              <p:pRg st="7" end="7"/>
                                            </p:txEl>
                                          </p:spTgt>
                                        </p:tgtEl>
                                        <p:attrNameLst>
                                          <p:attrName>ppt_x</p:attrName>
                                        </p:attrNameLst>
                                      </p:cBhvr>
                                      <p:tavLst>
                                        <p:tav tm="0">
                                          <p:val>
                                            <p:strVal val="#ppt_x-.2"/>
                                          </p:val>
                                        </p:tav>
                                        <p:tav tm="100000">
                                          <p:val>
                                            <p:strVal val="#ppt_x"/>
                                          </p:val>
                                        </p:tav>
                                      </p:tavLst>
                                    </p:anim>
                                    <p:anim calcmode="lin" valueType="num">
                                      <p:cBhvr>
                                        <p:cTn id="51" dur="1000" fill="hold"/>
                                        <p:tgtEl>
                                          <p:spTgt spid="25603">
                                            <p:txEl>
                                              <p:pRg st="7" end="7"/>
                                            </p:txEl>
                                          </p:spTgt>
                                        </p:tgtEl>
                                        <p:attrNameLst>
                                          <p:attrName>ppt_y</p:attrName>
                                        </p:attrNameLst>
                                      </p:cBhvr>
                                      <p:tavLst>
                                        <p:tav tm="0">
                                          <p:val>
                                            <p:strVal val="#ppt_y"/>
                                          </p:val>
                                        </p:tav>
                                        <p:tav tm="100000">
                                          <p:val>
                                            <p:strVal val="#ppt_y"/>
                                          </p:val>
                                        </p:tav>
                                      </p:tavLst>
                                    </p:anim>
                                    <p:animEffect transition="in" filter="fade">
                                      <p:cBhvr>
                                        <p:cTn id="52" dur="1000"/>
                                        <p:tgtEl>
                                          <p:spTgt spid="2560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nodeType="clickEffect">
                                  <p:stCondLst>
                                    <p:cond delay="0"/>
                                  </p:stCondLst>
                                  <p:childTnLst>
                                    <p:set>
                                      <p:cBhvr>
                                        <p:cTn id="56" dur="1" fill="hold">
                                          <p:stCondLst>
                                            <p:cond delay="0"/>
                                          </p:stCondLst>
                                        </p:cTn>
                                        <p:tgtEl>
                                          <p:spTgt spid="25603">
                                            <p:txEl>
                                              <p:pRg st="8" end="8"/>
                                            </p:txEl>
                                          </p:spTgt>
                                        </p:tgtEl>
                                        <p:attrNameLst>
                                          <p:attrName>style.visibility</p:attrName>
                                        </p:attrNameLst>
                                      </p:cBhvr>
                                      <p:to>
                                        <p:strVal val="visible"/>
                                      </p:to>
                                    </p:set>
                                    <p:anim calcmode="lin" valueType="num">
                                      <p:cBhvr>
                                        <p:cTn id="57" dur="1000" fill="hold"/>
                                        <p:tgtEl>
                                          <p:spTgt spid="25603">
                                            <p:txEl>
                                              <p:pRg st="8" end="8"/>
                                            </p:txEl>
                                          </p:spTgt>
                                        </p:tgtEl>
                                        <p:attrNameLst>
                                          <p:attrName>ppt_w</p:attrName>
                                        </p:attrNameLst>
                                      </p:cBhvr>
                                      <p:tavLst>
                                        <p:tav tm="0">
                                          <p:val>
                                            <p:fltVal val="0"/>
                                          </p:val>
                                        </p:tav>
                                        <p:tav tm="100000">
                                          <p:val>
                                            <p:strVal val="#ppt_w"/>
                                          </p:val>
                                        </p:tav>
                                      </p:tavLst>
                                    </p:anim>
                                    <p:anim calcmode="lin" valueType="num">
                                      <p:cBhvr>
                                        <p:cTn id="58" dur="1000" fill="hold"/>
                                        <p:tgtEl>
                                          <p:spTgt spid="25603">
                                            <p:txEl>
                                              <p:pRg st="8" end="8"/>
                                            </p:txEl>
                                          </p:spTgt>
                                        </p:tgtEl>
                                        <p:attrNameLst>
                                          <p:attrName>ppt_h</p:attrName>
                                        </p:attrNameLst>
                                      </p:cBhvr>
                                      <p:tavLst>
                                        <p:tav tm="0">
                                          <p:val>
                                            <p:fltVal val="0"/>
                                          </p:val>
                                        </p:tav>
                                        <p:tav tm="100000">
                                          <p:val>
                                            <p:strVal val="#ppt_h"/>
                                          </p:val>
                                        </p:tav>
                                      </p:tavLst>
                                    </p:anim>
                                    <p:anim calcmode="lin" valueType="num">
                                      <p:cBhvr>
                                        <p:cTn id="59" dur="1000" fill="hold"/>
                                        <p:tgtEl>
                                          <p:spTgt spid="25603">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25603">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1" fill="hold">
                      <p:stCondLst>
                        <p:cond delay="indefinite"/>
                      </p:stCondLst>
                      <p:childTnLst>
                        <p:par>
                          <p:cTn id="62" fill="hold">
                            <p:stCondLst>
                              <p:cond delay="0"/>
                            </p:stCondLst>
                            <p:childTnLst>
                              <p:par>
                                <p:cTn id="63" presetID="15" presetClass="entr" presetSubtype="0" fill="hold" nodeType="clickEffect">
                                  <p:stCondLst>
                                    <p:cond delay="0"/>
                                  </p:stCondLst>
                                  <p:childTnLst>
                                    <p:set>
                                      <p:cBhvr>
                                        <p:cTn id="64" dur="1" fill="hold">
                                          <p:stCondLst>
                                            <p:cond delay="0"/>
                                          </p:stCondLst>
                                        </p:cTn>
                                        <p:tgtEl>
                                          <p:spTgt spid="25603">
                                            <p:txEl>
                                              <p:pRg st="9" end="9"/>
                                            </p:txEl>
                                          </p:spTgt>
                                        </p:tgtEl>
                                        <p:attrNameLst>
                                          <p:attrName>style.visibility</p:attrName>
                                        </p:attrNameLst>
                                      </p:cBhvr>
                                      <p:to>
                                        <p:strVal val="visible"/>
                                      </p:to>
                                    </p:set>
                                    <p:anim calcmode="lin" valueType="num">
                                      <p:cBhvr>
                                        <p:cTn id="65" dur="1000" fill="hold"/>
                                        <p:tgtEl>
                                          <p:spTgt spid="25603">
                                            <p:txEl>
                                              <p:pRg st="9" end="9"/>
                                            </p:txEl>
                                          </p:spTgt>
                                        </p:tgtEl>
                                        <p:attrNameLst>
                                          <p:attrName>ppt_w</p:attrName>
                                        </p:attrNameLst>
                                      </p:cBhvr>
                                      <p:tavLst>
                                        <p:tav tm="0">
                                          <p:val>
                                            <p:fltVal val="0"/>
                                          </p:val>
                                        </p:tav>
                                        <p:tav tm="100000">
                                          <p:val>
                                            <p:strVal val="#ppt_w"/>
                                          </p:val>
                                        </p:tav>
                                      </p:tavLst>
                                    </p:anim>
                                    <p:anim calcmode="lin" valueType="num">
                                      <p:cBhvr>
                                        <p:cTn id="66" dur="1000" fill="hold"/>
                                        <p:tgtEl>
                                          <p:spTgt spid="25603">
                                            <p:txEl>
                                              <p:pRg st="9" end="9"/>
                                            </p:txEl>
                                          </p:spTgt>
                                        </p:tgtEl>
                                        <p:attrNameLst>
                                          <p:attrName>ppt_h</p:attrName>
                                        </p:attrNameLst>
                                      </p:cBhvr>
                                      <p:tavLst>
                                        <p:tav tm="0">
                                          <p:val>
                                            <p:fltVal val="0"/>
                                          </p:val>
                                        </p:tav>
                                        <p:tav tm="100000">
                                          <p:val>
                                            <p:strVal val="#ppt_h"/>
                                          </p:val>
                                        </p:tav>
                                      </p:tavLst>
                                    </p:anim>
                                    <p:anim calcmode="lin" valueType="num">
                                      <p:cBhvr>
                                        <p:cTn id="67" dur="1000" fill="hold"/>
                                        <p:tgtEl>
                                          <p:spTgt spid="25603">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25603">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9" fill="hold">
                      <p:stCondLst>
                        <p:cond delay="indefinite"/>
                      </p:stCondLst>
                      <p:childTnLst>
                        <p:par>
                          <p:cTn id="70" fill="hold">
                            <p:stCondLst>
                              <p:cond delay="0"/>
                            </p:stCondLst>
                            <p:childTnLst>
                              <p:par>
                                <p:cTn id="71" presetID="15" presetClass="entr" presetSubtype="0" fill="hold" nodeType="clickEffect">
                                  <p:stCondLst>
                                    <p:cond delay="0"/>
                                  </p:stCondLst>
                                  <p:childTnLst>
                                    <p:set>
                                      <p:cBhvr>
                                        <p:cTn id="72" dur="1" fill="hold">
                                          <p:stCondLst>
                                            <p:cond delay="0"/>
                                          </p:stCondLst>
                                        </p:cTn>
                                        <p:tgtEl>
                                          <p:spTgt spid="25603">
                                            <p:txEl>
                                              <p:pRg st="10" end="10"/>
                                            </p:txEl>
                                          </p:spTgt>
                                        </p:tgtEl>
                                        <p:attrNameLst>
                                          <p:attrName>style.visibility</p:attrName>
                                        </p:attrNameLst>
                                      </p:cBhvr>
                                      <p:to>
                                        <p:strVal val="visible"/>
                                      </p:to>
                                    </p:set>
                                    <p:anim calcmode="lin" valueType="num">
                                      <p:cBhvr>
                                        <p:cTn id="73" dur="1000" fill="hold"/>
                                        <p:tgtEl>
                                          <p:spTgt spid="25603">
                                            <p:txEl>
                                              <p:pRg st="10" end="10"/>
                                            </p:txEl>
                                          </p:spTgt>
                                        </p:tgtEl>
                                        <p:attrNameLst>
                                          <p:attrName>ppt_w</p:attrName>
                                        </p:attrNameLst>
                                      </p:cBhvr>
                                      <p:tavLst>
                                        <p:tav tm="0">
                                          <p:val>
                                            <p:fltVal val="0"/>
                                          </p:val>
                                        </p:tav>
                                        <p:tav tm="100000">
                                          <p:val>
                                            <p:strVal val="#ppt_w"/>
                                          </p:val>
                                        </p:tav>
                                      </p:tavLst>
                                    </p:anim>
                                    <p:anim calcmode="lin" valueType="num">
                                      <p:cBhvr>
                                        <p:cTn id="74" dur="1000" fill="hold"/>
                                        <p:tgtEl>
                                          <p:spTgt spid="25603">
                                            <p:txEl>
                                              <p:pRg st="10" end="10"/>
                                            </p:txEl>
                                          </p:spTgt>
                                        </p:tgtEl>
                                        <p:attrNameLst>
                                          <p:attrName>ppt_h</p:attrName>
                                        </p:attrNameLst>
                                      </p:cBhvr>
                                      <p:tavLst>
                                        <p:tav tm="0">
                                          <p:val>
                                            <p:fltVal val="0"/>
                                          </p:val>
                                        </p:tav>
                                        <p:tav tm="100000">
                                          <p:val>
                                            <p:strVal val="#ppt_h"/>
                                          </p:val>
                                        </p:tav>
                                      </p:tavLst>
                                    </p:anim>
                                    <p:anim calcmode="lin" valueType="num">
                                      <p:cBhvr>
                                        <p:cTn id="75" dur="1000" fill="hold"/>
                                        <p:tgtEl>
                                          <p:spTgt spid="25603">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25603">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0" y="0"/>
            <a:ext cx="9144000" cy="6858000"/>
          </a:xfrm>
          <a:effectLst>
            <a:outerShdw dist="35921" dir="2700000" algn="ctr" rotWithShape="0">
              <a:schemeClr val="bg2"/>
            </a:outerShdw>
          </a:effectLst>
        </p:spPr>
        <p:txBody>
          <a:bodyPr/>
          <a:lstStyle/>
          <a:p>
            <a:pPr marL="660400" indent="-660400" eaLnBrk="1" hangingPunct="1">
              <a:buClr>
                <a:schemeClr val="tx1"/>
              </a:buClr>
              <a:buFontTx/>
              <a:buAutoNum type="romanLcPeriod" startAt="5"/>
              <a:defRPr/>
            </a:pPr>
            <a:r>
              <a:rPr lang="en-US" b="1" dirty="0" smtClean="0"/>
              <a:t>ABISCISSIC ACID:-</a:t>
            </a:r>
          </a:p>
          <a:p>
            <a:pPr marL="660400" indent="-660400" eaLnBrk="1" hangingPunct="1">
              <a:buClr>
                <a:schemeClr val="tx1"/>
              </a:buClr>
              <a:buFontTx/>
              <a:buAutoNum type="alphaLcPeriod"/>
              <a:defRPr/>
            </a:pPr>
            <a:r>
              <a:rPr lang="en-US" dirty="0" smtClean="0"/>
              <a:t>It inhabits growth.</a:t>
            </a:r>
          </a:p>
          <a:p>
            <a:pPr marL="660400" indent="-660400" eaLnBrk="1" hangingPunct="1">
              <a:buClr>
                <a:schemeClr val="tx1"/>
              </a:buClr>
              <a:buFontTx/>
              <a:buAutoNum type="alphaLcPeriod"/>
              <a:defRPr/>
            </a:pPr>
            <a:r>
              <a:rPr lang="en-US" dirty="0" smtClean="0"/>
              <a:t>It promotes falling of leaves and fruits (abscission of leaves and fruits).</a:t>
            </a:r>
          </a:p>
          <a:p>
            <a:pPr marL="660400" indent="-660400" eaLnBrk="1" hangingPunct="1">
              <a:buClr>
                <a:schemeClr val="tx1"/>
              </a:buClr>
              <a:buFontTx/>
              <a:buAutoNum type="alphaLcPeriod"/>
              <a:defRPr/>
            </a:pPr>
            <a:r>
              <a:rPr lang="en-US" dirty="0" smtClean="0"/>
              <a:t>It inhabits seed germination.</a:t>
            </a:r>
          </a:p>
          <a:p>
            <a:pPr marL="660400" indent="-660400" eaLnBrk="1" hangingPunct="1">
              <a:buFontTx/>
              <a:buNone/>
              <a:defRPr/>
            </a:pPr>
            <a:endParaRPr lang="en-US" dirty="0" smtClean="0"/>
          </a:p>
          <a:p>
            <a:pPr marL="660400" indent="-660400" eaLnBrk="1" hangingPunct="1">
              <a:buClr>
                <a:schemeClr val="tx1"/>
              </a:buClr>
              <a:buFont typeface="Wingdings" pitchFamily="2" charset="2"/>
              <a:buChar char="Ø"/>
              <a:defRPr/>
            </a:pPr>
            <a:r>
              <a:rPr lang="en-US" dirty="0" smtClean="0">
                <a:solidFill>
                  <a:srgbClr val="FFCC00"/>
                </a:solidFill>
              </a:rPr>
              <a:t>Hormones are also known as chemical messengers.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p:cTn id="7" dur="1000" fill="hold"/>
                                        <p:tgtEl>
                                          <p:spTgt spid="26627">
                                            <p:txEl>
                                              <p:pRg st="0" end="0"/>
                                            </p:txEl>
                                          </p:spTgt>
                                        </p:tgtEl>
                                        <p:attrNameLst>
                                          <p:attrName>ppt_w</p:attrName>
                                        </p:attrNameLst>
                                      </p:cBhvr>
                                      <p:tavLst>
                                        <p:tav tm="0">
                                          <p:val>
                                            <p:strVal val="#ppt_w*0.05"/>
                                          </p:val>
                                        </p:tav>
                                        <p:tav tm="100000">
                                          <p:val>
                                            <p:strVal val="#ppt_w"/>
                                          </p:val>
                                        </p:tav>
                                      </p:tavLst>
                                    </p:anim>
                                    <p:anim calcmode="lin" valueType="num">
                                      <p:cBhvr>
                                        <p:cTn id="8" dur="1000" fill="hold"/>
                                        <p:tgtEl>
                                          <p:spTgt spid="26627">
                                            <p:txEl>
                                              <p:pRg st="0" end="0"/>
                                            </p:txEl>
                                          </p:spTgt>
                                        </p:tgtEl>
                                        <p:attrNameLst>
                                          <p:attrName>ppt_h</p:attrName>
                                        </p:attrNameLst>
                                      </p:cBhvr>
                                      <p:tavLst>
                                        <p:tav tm="0">
                                          <p:val>
                                            <p:strVal val="#ppt_h"/>
                                          </p:val>
                                        </p:tav>
                                        <p:tav tm="100000">
                                          <p:val>
                                            <p:strVal val="#ppt_h"/>
                                          </p:val>
                                        </p:tav>
                                      </p:tavLst>
                                    </p:anim>
                                    <p:anim calcmode="lin" valueType="num">
                                      <p:cBhvr>
                                        <p:cTn id="9" dur="1000" fill="hold"/>
                                        <p:tgtEl>
                                          <p:spTgt spid="26627">
                                            <p:txEl>
                                              <p:pRg st="0" end="0"/>
                                            </p:txEl>
                                          </p:spTgt>
                                        </p:tgtEl>
                                        <p:attrNameLst>
                                          <p:attrName>ppt_x</p:attrName>
                                        </p:attrNameLst>
                                      </p:cBhvr>
                                      <p:tavLst>
                                        <p:tav tm="0">
                                          <p:val>
                                            <p:strVal val="#ppt_x-.2"/>
                                          </p:val>
                                        </p:tav>
                                        <p:tav tm="100000">
                                          <p:val>
                                            <p:strVal val="#ppt_x"/>
                                          </p:val>
                                        </p:tav>
                                      </p:tavLst>
                                    </p:anim>
                                    <p:anim calcmode="lin" valueType="num">
                                      <p:cBhvr>
                                        <p:cTn id="10" dur="1000" fill="hold"/>
                                        <p:tgtEl>
                                          <p:spTgt spid="26627">
                                            <p:txEl>
                                              <p:pRg st="0" end="0"/>
                                            </p:txEl>
                                          </p:spTgt>
                                        </p:tgtEl>
                                        <p:attrNameLst>
                                          <p:attrName>ppt_y</p:attrName>
                                        </p:attrNameLst>
                                      </p:cBhvr>
                                      <p:tavLst>
                                        <p:tav tm="0">
                                          <p:val>
                                            <p:strVal val="#ppt_y"/>
                                          </p:val>
                                        </p:tav>
                                        <p:tav tm="100000">
                                          <p:val>
                                            <p:strVal val="#ppt_y"/>
                                          </p:val>
                                        </p:tav>
                                      </p:tavLst>
                                    </p:anim>
                                    <p:animEffect transition="in" filter="fade">
                                      <p:cBhvr>
                                        <p:cTn id="11" dur="1000"/>
                                        <p:tgtEl>
                                          <p:spTgt spid="2662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26627">
                                            <p:txEl>
                                              <p:pRg st="1" end="1"/>
                                            </p:txEl>
                                          </p:spTgt>
                                        </p:tgtEl>
                                        <p:attrNameLst>
                                          <p:attrName>style.visibility</p:attrName>
                                        </p:attrNameLst>
                                      </p:cBhvr>
                                      <p:to>
                                        <p:strVal val="visible"/>
                                      </p:to>
                                    </p:set>
                                    <p:anim calcmode="lin" valueType="num">
                                      <p:cBhvr>
                                        <p:cTn id="16" dur="1000" fill="hold"/>
                                        <p:tgtEl>
                                          <p:spTgt spid="26627">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26627">
                                            <p:txEl>
                                              <p:pRg st="1" end="1"/>
                                            </p:txEl>
                                          </p:spTgt>
                                        </p:tgtEl>
                                        <p:attrNameLst>
                                          <p:attrName>ppt_h</p:attrName>
                                        </p:attrNameLst>
                                      </p:cBhvr>
                                      <p:tavLst>
                                        <p:tav tm="0">
                                          <p:val>
                                            <p:fltVal val="0"/>
                                          </p:val>
                                        </p:tav>
                                        <p:tav tm="100000">
                                          <p:val>
                                            <p:strVal val="#ppt_h"/>
                                          </p:val>
                                        </p:tav>
                                      </p:tavLst>
                                    </p:anim>
                                    <p:anim calcmode="lin" valueType="num">
                                      <p:cBhvr>
                                        <p:cTn id="18" dur="1000" fill="hold"/>
                                        <p:tgtEl>
                                          <p:spTgt spid="2662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2662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nodeType="clickEffect">
                                  <p:stCondLst>
                                    <p:cond delay="0"/>
                                  </p:stCondLst>
                                  <p:childTnLst>
                                    <p:set>
                                      <p:cBhvr>
                                        <p:cTn id="23" dur="1" fill="hold">
                                          <p:stCondLst>
                                            <p:cond delay="0"/>
                                          </p:stCondLst>
                                        </p:cTn>
                                        <p:tgtEl>
                                          <p:spTgt spid="26627">
                                            <p:txEl>
                                              <p:pRg st="2" end="2"/>
                                            </p:txEl>
                                          </p:spTgt>
                                        </p:tgtEl>
                                        <p:attrNameLst>
                                          <p:attrName>style.visibility</p:attrName>
                                        </p:attrNameLst>
                                      </p:cBhvr>
                                      <p:to>
                                        <p:strVal val="visible"/>
                                      </p:to>
                                    </p:set>
                                    <p:anim calcmode="lin" valueType="num">
                                      <p:cBhvr>
                                        <p:cTn id="24" dur="1000" fill="hold"/>
                                        <p:tgtEl>
                                          <p:spTgt spid="26627">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26627">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2662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2662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stCondLst>
                                    <p:cond delay="0"/>
                                  </p:stCondLst>
                                  <p:childTnLst>
                                    <p:set>
                                      <p:cBhvr>
                                        <p:cTn id="31" dur="1" fill="hold">
                                          <p:stCondLst>
                                            <p:cond delay="0"/>
                                          </p:stCondLst>
                                        </p:cTn>
                                        <p:tgtEl>
                                          <p:spTgt spid="26627">
                                            <p:txEl>
                                              <p:pRg st="3" end="3"/>
                                            </p:txEl>
                                          </p:spTgt>
                                        </p:tgtEl>
                                        <p:attrNameLst>
                                          <p:attrName>style.visibility</p:attrName>
                                        </p:attrNameLst>
                                      </p:cBhvr>
                                      <p:to>
                                        <p:strVal val="visible"/>
                                      </p:to>
                                    </p:set>
                                    <p:anim calcmode="lin" valueType="num">
                                      <p:cBhvr>
                                        <p:cTn id="32" dur="1000" fill="hold"/>
                                        <p:tgtEl>
                                          <p:spTgt spid="26627">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26627">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2662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2662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nodeType="clickEffect">
                                  <p:stCondLst>
                                    <p:cond delay="0"/>
                                  </p:stCondLst>
                                  <p:iterate type="lt">
                                    <p:tmPct val="10000"/>
                                  </p:iterate>
                                  <p:childTnLst>
                                    <p:set>
                                      <p:cBhvr>
                                        <p:cTn id="39" dur="1" fill="hold">
                                          <p:stCondLst>
                                            <p:cond delay="0"/>
                                          </p:stCondLst>
                                        </p:cTn>
                                        <p:tgtEl>
                                          <p:spTgt spid="26627">
                                            <p:txEl>
                                              <p:pRg st="5" end="5"/>
                                            </p:txEl>
                                          </p:spTgt>
                                        </p:tgtEl>
                                        <p:attrNameLst>
                                          <p:attrName>style.visibility</p:attrName>
                                        </p:attrNameLst>
                                      </p:cBhvr>
                                      <p:to>
                                        <p:strVal val="visible"/>
                                      </p:to>
                                    </p:set>
                                    <p:anim calcmode="lin" valueType="num">
                                      <p:cBhvr>
                                        <p:cTn id="40" dur="500" fill="hold"/>
                                        <p:tgtEl>
                                          <p:spTgt spid="26627">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6627">
                                            <p:txEl>
                                              <p:pRg st="5" end="5"/>
                                            </p:txEl>
                                          </p:spTgt>
                                        </p:tgtEl>
                                        <p:attrNameLst>
                                          <p:attrName>ppt_y</p:attrName>
                                        </p:attrNameLst>
                                      </p:cBhvr>
                                      <p:tavLst>
                                        <p:tav tm="0">
                                          <p:val>
                                            <p:strVal val="#ppt_y"/>
                                          </p:val>
                                        </p:tav>
                                        <p:tav tm="100000">
                                          <p:val>
                                            <p:strVal val="#ppt_y"/>
                                          </p:val>
                                        </p:tav>
                                      </p:tavLst>
                                    </p:anim>
                                    <p:anim calcmode="lin" valueType="num">
                                      <p:cBhvr>
                                        <p:cTn id="42" dur="500" fill="hold"/>
                                        <p:tgtEl>
                                          <p:spTgt spid="26627">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6627">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6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1417638"/>
          </a:xfrm>
          <a:effectLst>
            <a:outerShdw dist="35921" dir="2700000" algn="ctr" rotWithShape="0">
              <a:schemeClr val="bg2"/>
            </a:outerShdw>
          </a:effectLst>
        </p:spPr>
        <p:txBody>
          <a:bodyPr/>
          <a:lstStyle/>
          <a:p>
            <a:pPr eaLnBrk="1" hangingPunct="1">
              <a:defRPr/>
            </a:pPr>
            <a:r>
              <a:rPr lang="en-US" b="1" u="sng" smtClean="0"/>
              <a:t>Tropism/tropic Movement</a:t>
            </a:r>
          </a:p>
        </p:txBody>
      </p:sp>
      <p:sp>
        <p:nvSpPr>
          <p:cNvPr id="27651" name="Rectangle 3"/>
          <p:cNvSpPr>
            <a:spLocks noGrp="1" noChangeArrowheads="1"/>
          </p:cNvSpPr>
          <p:nvPr>
            <p:ph type="body" idx="1"/>
          </p:nvPr>
        </p:nvSpPr>
        <p:spPr>
          <a:xfrm>
            <a:off x="0" y="1600200"/>
            <a:ext cx="9144000" cy="5257800"/>
          </a:xfrm>
          <a:effectLst>
            <a:outerShdw dist="35921" dir="2700000" algn="ctr" rotWithShape="0">
              <a:schemeClr val="bg2"/>
            </a:outerShdw>
          </a:effectLst>
        </p:spPr>
        <p:txBody>
          <a:bodyPr/>
          <a:lstStyle/>
          <a:p>
            <a:pPr marL="660400" indent="-660400" eaLnBrk="1" hangingPunct="1">
              <a:defRPr/>
            </a:pPr>
            <a:r>
              <a:rPr lang="en-US" smtClean="0"/>
              <a:t>The movement of a plant body in response to external stimuli is called tropism.</a:t>
            </a:r>
          </a:p>
          <a:p>
            <a:pPr marL="660400" indent="-660400" eaLnBrk="1" hangingPunct="1">
              <a:defRPr/>
            </a:pPr>
            <a:r>
              <a:rPr lang="en-US" smtClean="0"/>
              <a:t>It is of 5 types:-</a:t>
            </a:r>
          </a:p>
          <a:p>
            <a:pPr marL="660400" indent="-660400" eaLnBrk="1" hangingPunct="1">
              <a:buClr>
                <a:schemeClr val="tx1"/>
              </a:buClr>
              <a:buFontTx/>
              <a:buAutoNum type="arabicPeriod"/>
              <a:defRPr/>
            </a:pPr>
            <a:r>
              <a:rPr lang="en-US" b="1" smtClean="0"/>
              <a:t>PHOTOTROPISM:-</a:t>
            </a:r>
          </a:p>
          <a:p>
            <a:pPr marL="660400" indent="-660400" eaLnBrk="1" hangingPunct="1">
              <a:buFontTx/>
              <a:buNone/>
              <a:defRPr/>
            </a:pPr>
            <a:r>
              <a:rPr lang="en-US" smtClean="0"/>
              <a:t>	The movement of stem towards the direction of light stimulus is called phototropism.</a:t>
            </a:r>
          </a:p>
          <a:p>
            <a:pPr marL="660400" indent="-660400" eaLnBrk="1" hangingPunct="1">
              <a:buFontTx/>
              <a:buNone/>
              <a:defRPr/>
            </a:pPr>
            <a:r>
              <a:rPr lang="en-US" smtClean="0"/>
              <a:t>			Shoot/stem always show positive phototropism while the root shows negative phototropism.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dissolve">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 calcmode="lin" valueType="num">
                                      <p:cBhvr additive="base">
                                        <p:cTn id="12" dur="5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27651">
                                            <p:txEl>
                                              <p:pRg st="1" end="1"/>
                                            </p:txEl>
                                          </p:spTgt>
                                        </p:tgtEl>
                                        <p:attrNameLst>
                                          <p:attrName>style.visibility</p:attrName>
                                        </p:attrNameLst>
                                      </p:cBhvr>
                                      <p:to>
                                        <p:strVal val="visible"/>
                                      </p:to>
                                    </p:set>
                                    <p:anim calcmode="lin" valueType="num">
                                      <p:cBhvr additive="base">
                                        <p:cTn id="18" dur="5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5" fill="hold" grpId="0" nodeType="clickEffect">
                                  <p:stCondLst>
                                    <p:cond delay="0"/>
                                  </p:stCondLst>
                                  <p:childTnLst>
                                    <p:set>
                                      <p:cBhvr>
                                        <p:cTn id="23" dur="1" fill="hold">
                                          <p:stCondLst>
                                            <p:cond delay="0"/>
                                          </p:stCondLst>
                                        </p:cTn>
                                        <p:tgtEl>
                                          <p:spTgt spid="27651">
                                            <p:txEl>
                                              <p:pRg st="2" end="2"/>
                                            </p:txEl>
                                          </p:spTgt>
                                        </p:tgtEl>
                                        <p:attrNameLst>
                                          <p:attrName>style.visibility</p:attrName>
                                        </p:attrNameLst>
                                      </p:cBhvr>
                                      <p:to>
                                        <p:strVal val="visible"/>
                                      </p:to>
                                    </p:set>
                                    <p:animEffect transition="in" filter="blinds(vertical)">
                                      <p:cBhvr>
                                        <p:cTn id="24" dur="1000"/>
                                        <p:tgtEl>
                                          <p:spTgt spid="2765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7651">
                                            <p:txEl>
                                              <p:pRg st="3" end="3"/>
                                            </p:txEl>
                                          </p:spTgt>
                                        </p:tgtEl>
                                        <p:attrNameLst>
                                          <p:attrName>style.visibility</p:attrName>
                                        </p:attrNameLst>
                                      </p:cBhvr>
                                      <p:to>
                                        <p:strVal val="visible"/>
                                      </p:to>
                                    </p:set>
                                    <p:animEffect transition="in" filter="randombar(horizontal)">
                                      <p:cBhvr>
                                        <p:cTn id="29" dur="500"/>
                                        <p:tgtEl>
                                          <p:spTgt spid="27651">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7651">
                                            <p:txEl>
                                              <p:pRg st="4" end="4"/>
                                            </p:txEl>
                                          </p:spTgt>
                                        </p:tgtEl>
                                        <p:attrNameLst>
                                          <p:attrName>style.visibility</p:attrName>
                                        </p:attrNameLst>
                                      </p:cBhvr>
                                      <p:to>
                                        <p:strVal val="visible"/>
                                      </p:to>
                                    </p:set>
                                    <p:animEffect transition="in" filter="randombar(horizontal)">
                                      <p:cBhvr>
                                        <p:cTn id="34" dur="5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0" y="0"/>
            <a:ext cx="9144000" cy="6858000"/>
          </a:xfrm>
          <a:effectLst>
            <a:outerShdw dist="35921" dir="2700000" algn="ctr" rotWithShape="0">
              <a:schemeClr val="bg2"/>
            </a:outerShdw>
          </a:effectLst>
        </p:spPr>
        <p:txBody>
          <a:bodyPr/>
          <a:lstStyle/>
          <a:p>
            <a:pPr marL="609600" indent="-609600" eaLnBrk="1" hangingPunct="1">
              <a:buClr>
                <a:schemeClr val="tx1"/>
              </a:buClr>
              <a:buFontTx/>
              <a:buAutoNum type="arabicPeriod" startAt="2"/>
              <a:defRPr/>
            </a:pPr>
            <a:r>
              <a:rPr lang="en-US" b="1" dirty="0" smtClean="0"/>
              <a:t>GEOTROPISM:-</a:t>
            </a:r>
          </a:p>
          <a:p>
            <a:pPr marL="609600" indent="-609600" eaLnBrk="1" hangingPunct="1">
              <a:buFontTx/>
              <a:buNone/>
              <a:defRPr/>
            </a:pPr>
            <a:r>
              <a:rPr lang="en-US" dirty="0" smtClean="0"/>
              <a:t>	</a:t>
            </a:r>
            <a:r>
              <a:rPr lang="en-US" dirty="0" smtClean="0">
                <a:solidFill>
                  <a:schemeClr val="accent2">
                    <a:lumMod val="50000"/>
                  </a:schemeClr>
                </a:solidFill>
              </a:rPr>
              <a:t>The movement of the plant roots towards the direction of the force of gravity is called geotropism.</a:t>
            </a:r>
          </a:p>
          <a:p>
            <a:pPr marL="609600" indent="-609600" eaLnBrk="1" hangingPunct="1">
              <a:buFontTx/>
              <a:buNone/>
              <a:defRPr/>
            </a:pPr>
            <a:r>
              <a:rPr lang="en-US" dirty="0" smtClean="0">
                <a:solidFill>
                  <a:schemeClr val="accent2">
                    <a:lumMod val="50000"/>
                  </a:schemeClr>
                </a:solidFill>
              </a:rPr>
              <a:t>		Root always show positive geotropism</a:t>
            </a:r>
            <a:r>
              <a:rPr lang="en-US" dirty="0" smtClean="0"/>
              <a:t>, while </a:t>
            </a:r>
            <a:r>
              <a:rPr lang="en-US" dirty="0" smtClean="0">
                <a:solidFill>
                  <a:schemeClr val="accent2">
                    <a:lumMod val="50000"/>
                  </a:schemeClr>
                </a:solidFill>
              </a:rPr>
              <a:t>the shoot/stem show negative geotropism</a:t>
            </a:r>
            <a:r>
              <a:rPr lang="en-US" dirty="0" smtClean="0"/>
              <a:t>.</a:t>
            </a:r>
          </a:p>
          <a:p>
            <a:pPr marL="609600" indent="-609600" eaLnBrk="1" hangingPunct="1">
              <a:buClr>
                <a:schemeClr val="tx1"/>
              </a:buClr>
              <a:buFontTx/>
              <a:buAutoNum type="arabicPeriod" startAt="3"/>
              <a:defRPr/>
            </a:pPr>
            <a:r>
              <a:rPr lang="en-US" b="1" dirty="0" smtClean="0"/>
              <a:t>HYDROTROPISM:-</a:t>
            </a:r>
          </a:p>
          <a:p>
            <a:pPr marL="609600" indent="-609600" eaLnBrk="1" hangingPunct="1">
              <a:buClr>
                <a:schemeClr val="tx1"/>
              </a:buClr>
              <a:buFontTx/>
              <a:buNone/>
              <a:defRPr/>
            </a:pPr>
            <a:r>
              <a:rPr lang="en-US" dirty="0" smtClean="0"/>
              <a:t>	</a:t>
            </a:r>
            <a:r>
              <a:rPr lang="en-US" dirty="0" smtClean="0">
                <a:solidFill>
                  <a:schemeClr val="accent5">
                    <a:lumMod val="75000"/>
                  </a:schemeClr>
                </a:solidFill>
              </a:rPr>
              <a:t>The movement of the plant body towards the direction of the water stimulus.</a:t>
            </a:r>
          </a:p>
          <a:p>
            <a:pPr marL="609600" indent="-609600" eaLnBrk="1" hangingPunct="1">
              <a:buClr>
                <a:schemeClr val="tx1"/>
              </a:buClr>
              <a:buFontTx/>
              <a:buAutoNum type="arabicPeriod" startAt="4"/>
              <a:defRPr/>
            </a:pPr>
            <a:r>
              <a:rPr lang="en-US" b="1" dirty="0" smtClean="0"/>
              <a:t>CHEMOTROPISM:-</a:t>
            </a:r>
          </a:p>
          <a:p>
            <a:pPr marL="609600" indent="-609600" eaLnBrk="1" hangingPunct="1">
              <a:buFontTx/>
              <a:buNone/>
              <a:defRPr/>
            </a:pPr>
            <a:r>
              <a:rPr lang="en-US" dirty="0" smtClean="0"/>
              <a:t>	Movement of the plant body towards the direction of chemical stimulus.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linds(vertical)">
                                      <p:cBhvr>
                                        <p:cTn id="7" dur="10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randombar(horizontal)">
                                      <p:cBhvr>
                                        <p:cTn id="12" dur="10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randombar(horizontal)">
                                      <p:cBhvr>
                                        <p:cTn id="17" dur="10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blinds(vertical)">
                                      <p:cBhvr>
                                        <p:cTn id="22" dur="1000"/>
                                        <p:tgtEl>
                                          <p:spTgt spid="28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randombar(horizontal)">
                                      <p:cBhvr>
                                        <p:cTn id="27" dur="1000"/>
                                        <p:tgtEl>
                                          <p:spTgt spid="286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28675">
                                            <p:txEl>
                                              <p:pRg st="5" end="5"/>
                                            </p:txEl>
                                          </p:spTgt>
                                        </p:tgtEl>
                                        <p:attrNameLst>
                                          <p:attrName>style.visibility</p:attrName>
                                        </p:attrNameLst>
                                      </p:cBhvr>
                                      <p:to>
                                        <p:strVal val="visible"/>
                                      </p:to>
                                    </p:set>
                                    <p:animEffect transition="in" filter="blinds(vertical)">
                                      <p:cBhvr>
                                        <p:cTn id="32" dur="1000"/>
                                        <p:tgtEl>
                                          <p:spTgt spid="286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8675">
                                            <p:txEl>
                                              <p:pRg st="6" end="6"/>
                                            </p:txEl>
                                          </p:spTgt>
                                        </p:tgtEl>
                                        <p:attrNameLst>
                                          <p:attrName>style.visibility</p:attrName>
                                        </p:attrNameLst>
                                      </p:cBhvr>
                                      <p:to>
                                        <p:strVal val="visible"/>
                                      </p:to>
                                    </p:set>
                                    <p:animEffect transition="in" filter="randombar(horizontal)">
                                      <p:cBhvr>
                                        <p:cTn id="37" dur="1000"/>
                                        <p:tgtEl>
                                          <p:spTgt spid="286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0" y="0"/>
            <a:ext cx="9144000" cy="6858000"/>
          </a:xfrm>
          <a:effectLst>
            <a:outerShdw dist="35921" dir="2700000" algn="ctr" rotWithShape="0">
              <a:schemeClr val="bg2"/>
            </a:outerShdw>
          </a:effectLst>
        </p:spPr>
        <p:txBody>
          <a:bodyPr/>
          <a:lstStyle/>
          <a:p>
            <a:pPr marL="609600" indent="-609600" eaLnBrk="1" hangingPunct="1">
              <a:buFontTx/>
              <a:buNone/>
              <a:defRPr/>
            </a:pPr>
            <a:r>
              <a:rPr lang="en-US" dirty="0" smtClean="0"/>
              <a:t>	</a:t>
            </a:r>
            <a:r>
              <a:rPr lang="en-US" dirty="0" err="1" smtClean="0"/>
              <a:t>Eg</a:t>
            </a:r>
            <a:r>
              <a:rPr lang="en-US" dirty="0" smtClean="0"/>
              <a:t>:-</a:t>
            </a:r>
          </a:p>
          <a:p>
            <a:pPr marL="609600" indent="-609600" eaLnBrk="1" hangingPunct="1">
              <a:buFontTx/>
              <a:buNone/>
              <a:defRPr/>
            </a:pPr>
            <a:r>
              <a:rPr lang="en-US" dirty="0" smtClean="0"/>
              <a:t>			</a:t>
            </a:r>
            <a:r>
              <a:rPr lang="en-US" dirty="0" smtClean="0">
                <a:solidFill>
                  <a:schemeClr val="tx1">
                    <a:lumMod val="95000"/>
                    <a:lumOff val="5000"/>
                  </a:schemeClr>
                </a:solidFill>
              </a:rPr>
              <a:t>The growth of pollen tube towards the ovules in the ovary of a flower.</a:t>
            </a:r>
          </a:p>
          <a:p>
            <a:pPr marL="609600" indent="-609600" eaLnBrk="1" hangingPunct="1">
              <a:buClr>
                <a:schemeClr val="tx1"/>
              </a:buClr>
              <a:buFontTx/>
              <a:buAutoNum type="arabicPeriod" startAt="5"/>
              <a:defRPr/>
            </a:pPr>
            <a:r>
              <a:rPr lang="en-US" b="1" dirty="0" smtClean="0"/>
              <a:t>THIGMOTROPISM:-</a:t>
            </a:r>
          </a:p>
          <a:p>
            <a:pPr marL="609600" indent="-609600" eaLnBrk="1" hangingPunct="1">
              <a:buFontTx/>
              <a:buNone/>
              <a:defRPr/>
            </a:pPr>
            <a:r>
              <a:rPr lang="en-US" dirty="0" smtClean="0"/>
              <a:t>	</a:t>
            </a:r>
            <a:r>
              <a:rPr lang="en-US" dirty="0" smtClean="0">
                <a:solidFill>
                  <a:srgbClr val="FFFF00"/>
                </a:solidFill>
              </a:rPr>
              <a:t>The movement of a plant body  (tendrils) towards the direction of touch stimulus.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randombar(horizontal)">
                                      <p:cBhvr>
                                        <p:cTn id="7" dur="10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randombar(horizontal)">
                                      <p:cBhvr>
                                        <p:cTn id="12" dur="10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blinds(vertical)">
                                      <p:cBhvr>
                                        <p:cTn id="17" dur="10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randombar(horizontal)">
                                      <p:cBhvr>
                                        <p:cTn id="22" dur="10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02" name="Rectangle 6"/>
          <p:cNvSpPr>
            <a:spLocks noGrp="1" noChangeArrowheads="1"/>
          </p:cNvSpPr>
          <p:nvPr>
            <p:ph type="title"/>
          </p:nvPr>
        </p:nvSpPr>
        <p:spPr>
          <a:xfrm>
            <a:off x="0" y="0"/>
            <a:ext cx="9144000" cy="1417638"/>
          </a:xfrm>
        </p:spPr>
        <p:txBody>
          <a:bodyPr/>
          <a:lstStyle/>
          <a:p>
            <a:pPr eaLnBrk="1" hangingPunct="1"/>
            <a:r>
              <a:rPr lang="en-US" b="1" u="sng" smtClean="0"/>
              <a:t>Nerve Cell</a:t>
            </a:r>
          </a:p>
        </p:txBody>
      </p:sp>
      <p:sp>
        <p:nvSpPr>
          <p:cNvPr id="4103" name="Rectangle 7"/>
          <p:cNvSpPr>
            <a:spLocks noGrp="1" noChangeArrowheads="1"/>
          </p:cNvSpPr>
          <p:nvPr>
            <p:ph type="body" idx="1"/>
          </p:nvPr>
        </p:nvSpPr>
        <p:spPr>
          <a:xfrm>
            <a:off x="0" y="1600200"/>
            <a:ext cx="9144000" cy="5257800"/>
          </a:xfrm>
          <a:effectLst>
            <a:outerShdw dist="35921" dir="2700000" algn="ctr" rotWithShape="0">
              <a:schemeClr val="bg2"/>
            </a:outerShdw>
          </a:effectLst>
        </p:spPr>
        <p:txBody>
          <a:bodyPr/>
          <a:lstStyle/>
          <a:p>
            <a:pPr eaLnBrk="1" hangingPunct="1">
              <a:defRPr/>
            </a:pPr>
            <a:r>
              <a:rPr lang="en-US" dirty="0" smtClean="0"/>
              <a:t>Nerve cell is the structural and functional unit of the nervous system.</a:t>
            </a:r>
          </a:p>
          <a:p>
            <a:pPr eaLnBrk="1" hangingPunct="1">
              <a:defRPr/>
            </a:pPr>
            <a:r>
              <a:rPr lang="en-US" dirty="0" smtClean="0"/>
              <a:t>It is the longest cell in the body.</a:t>
            </a:r>
          </a:p>
          <a:p>
            <a:pPr eaLnBrk="1" hangingPunct="1">
              <a:defRPr/>
            </a:pPr>
            <a:endParaRPr lang="en-US" dirty="0" smtClean="0"/>
          </a:p>
        </p:txBody>
      </p:sp>
      <p:pic>
        <p:nvPicPr>
          <p:cNvPr id="4104" name="Picture 8" descr="08neuron1"/>
          <p:cNvPicPr>
            <a:picLocks noChangeAspect="1" noChangeArrowheads="1"/>
          </p:cNvPicPr>
          <p:nvPr/>
        </p:nvPicPr>
        <p:blipFill>
          <a:blip r:embed="rId3"/>
          <a:srcRect/>
          <a:stretch>
            <a:fillRect/>
          </a:stretch>
        </p:blipFill>
        <p:spPr bwMode="auto">
          <a:xfrm>
            <a:off x="2987675" y="3357563"/>
            <a:ext cx="3024188" cy="3311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p:cTn id="7" dur="2000" fill="hold"/>
                                        <p:tgtEl>
                                          <p:spTgt spid="4102"/>
                                        </p:tgtEl>
                                        <p:attrNameLst>
                                          <p:attrName>ppt_w</p:attrName>
                                        </p:attrNameLst>
                                      </p:cBhvr>
                                      <p:tavLst>
                                        <p:tav tm="0">
                                          <p:val>
                                            <p:fltVal val="0"/>
                                          </p:val>
                                        </p:tav>
                                        <p:tav tm="100000">
                                          <p:val>
                                            <p:strVal val="#ppt_w"/>
                                          </p:val>
                                        </p:tav>
                                      </p:tavLst>
                                    </p:anim>
                                    <p:anim calcmode="lin" valueType="num">
                                      <p:cBhvr>
                                        <p:cTn id="8" dur="2000" fill="hold"/>
                                        <p:tgtEl>
                                          <p:spTgt spid="4102"/>
                                        </p:tgtEl>
                                        <p:attrNameLst>
                                          <p:attrName>ppt_h</p:attrName>
                                        </p:attrNameLst>
                                      </p:cBhvr>
                                      <p:tavLst>
                                        <p:tav tm="0">
                                          <p:val>
                                            <p:fltVal val="0"/>
                                          </p:val>
                                        </p:tav>
                                        <p:tav tm="100000">
                                          <p:val>
                                            <p:strVal val="#ppt_h"/>
                                          </p:val>
                                        </p:tav>
                                      </p:tavLst>
                                    </p:anim>
                                    <p:anim calcmode="lin" valueType="num">
                                      <p:cBhvr>
                                        <p:cTn id="9" dur="2000" fill="hold"/>
                                        <p:tgtEl>
                                          <p:spTgt spid="4102"/>
                                        </p:tgtEl>
                                        <p:attrNameLst>
                                          <p:attrName>style.rotation</p:attrName>
                                        </p:attrNameLst>
                                      </p:cBhvr>
                                      <p:tavLst>
                                        <p:tav tm="0">
                                          <p:val>
                                            <p:fltVal val="360"/>
                                          </p:val>
                                        </p:tav>
                                        <p:tav tm="100000">
                                          <p:val>
                                            <p:fltVal val="0"/>
                                          </p:val>
                                        </p:tav>
                                      </p:tavLst>
                                    </p:anim>
                                    <p:animEffect transition="in" filter="fade">
                                      <p:cBhvr>
                                        <p:cTn id="10" dur="2000"/>
                                        <p:tgtEl>
                                          <p:spTgt spid="4102"/>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4103">
                                            <p:txEl>
                                              <p:pRg st="0" end="0"/>
                                            </p:txEl>
                                          </p:spTgt>
                                        </p:tgtEl>
                                        <p:attrNameLst>
                                          <p:attrName>style.visibility</p:attrName>
                                        </p:attrNameLst>
                                      </p:cBhvr>
                                      <p:to>
                                        <p:strVal val="visible"/>
                                      </p:to>
                                    </p:set>
                                    <p:anim calcmode="discrete" valueType="clr">
                                      <p:cBhvr override="childStyle">
                                        <p:cTn id="15" dur="80"/>
                                        <p:tgtEl>
                                          <p:spTgt spid="410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4103">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4103">
                                            <p:txEl>
                                              <p:pRg st="0" end="0"/>
                                            </p:txEl>
                                          </p:spTgt>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nodeType="clickEffect">
                                  <p:stCondLst>
                                    <p:cond delay="0"/>
                                  </p:stCondLst>
                                  <p:iterate type="lt">
                                    <p:tmPct val="50000"/>
                                  </p:iterate>
                                  <p:childTnLst>
                                    <p:set>
                                      <p:cBhvr>
                                        <p:cTn id="21" dur="1" fill="hold">
                                          <p:stCondLst>
                                            <p:cond delay="0"/>
                                          </p:stCondLst>
                                        </p:cTn>
                                        <p:tgtEl>
                                          <p:spTgt spid="4103">
                                            <p:txEl>
                                              <p:pRg st="1" end="1"/>
                                            </p:txEl>
                                          </p:spTgt>
                                        </p:tgtEl>
                                        <p:attrNameLst>
                                          <p:attrName>style.visibility</p:attrName>
                                        </p:attrNameLst>
                                      </p:cBhvr>
                                      <p:to>
                                        <p:strVal val="visible"/>
                                      </p:to>
                                    </p:set>
                                    <p:anim calcmode="discrete" valueType="clr">
                                      <p:cBhvr override="childStyle">
                                        <p:cTn id="22" dur="80"/>
                                        <p:tgtEl>
                                          <p:spTgt spid="410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103">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4103">
                                            <p:txEl>
                                              <p:pRg st="1" end="1"/>
                                            </p:txEl>
                                          </p:spTgt>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4104"/>
                                        </p:tgtEl>
                                        <p:attrNameLst>
                                          <p:attrName>style.visibility</p:attrName>
                                        </p:attrNameLst>
                                      </p:cBhvr>
                                      <p:to>
                                        <p:strVal val="visible"/>
                                      </p:to>
                                    </p:set>
                                    <p:animEffect transition="in" filter="blinds(horizontal)">
                                      <p:cBhvr>
                                        <p:cTn id="29" dur="20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z="2800" smtClean="0">
                <a:solidFill>
                  <a:srgbClr val="C00000"/>
                </a:solidFill>
              </a:rPr>
              <a:t>EXPERIMENT SHOWING PHOTOTROPISM</a:t>
            </a:r>
          </a:p>
        </p:txBody>
      </p:sp>
      <p:pic>
        <p:nvPicPr>
          <p:cNvPr id="30723" name="Picture 2" descr="G:\PPT-Bio\img10.jpeg"/>
          <p:cNvPicPr>
            <a:picLocks noGrp="1" noChangeAspect="1" noChangeArrowheads="1"/>
          </p:cNvPicPr>
          <p:nvPr>
            <p:ph idx="1"/>
          </p:nvPr>
        </p:nvPicPr>
        <p:blipFill>
          <a:blip r:embed="rId2"/>
          <a:srcRect/>
          <a:stretch>
            <a:fillRect/>
          </a:stretch>
        </p:blipFill>
        <p:spPr>
          <a:xfrm>
            <a:off x="571500" y="1357313"/>
            <a:ext cx="8143875" cy="4786312"/>
          </a:xfrm>
          <a:ln w="38100" cap="sq">
            <a:solidFill>
              <a:srgbClr val="000000"/>
            </a:solidFill>
          </a:ln>
          <a:effectLst>
            <a:outerShdw blurRad="50800" dist="38100" dir="2700000" algn="tl" rotWithShape="0">
              <a:srgbClr val="000000">
                <a:alpha val="43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effectLst>
            <a:outerShdw dist="35921" dir="2700000" algn="ctr" rotWithShape="0">
              <a:schemeClr val="bg2"/>
            </a:outerShdw>
          </a:effectLst>
        </p:spPr>
        <p:txBody>
          <a:bodyPr/>
          <a:lstStyle/>
          <a:p>
            <a:pPr eaLnBrk="1" hangingPunct="1">
              <a:defRPr/>
            </a:pPr>
            <a:r>
              <a:rPr lang="en-US" b="1" u="sng" smtClean="0"/>
              <a:t>Nastic movement</a:t>
            </a:r>
          </a:p>
        </p:txBody>
      </p:sp>
      <p:sp>
        <p:nvSpPr>
          <p:cNvPr id="30723" name="Rectangle 3"/>
          <p:cNvSpPr>
            <a:spLocks noGrp="1" noChangeArrowheads="1"/>
          </p:cNvSpPr>
          <p:nvPr>
            <p:ph type="body" idx="1"/>
          </p:nvPr>
        </p:nvSpPr>
        <p:spPr>
          <a:xfrm>
            <a:off x="0" y="1600200"/>
            <a:ext cx="9144000" cy="5257800"/>
          </a:xfrm>
          <a:effectLst>
            <a:outerShdw dist="35921" dir="2700000" algn="ctr" rotWithShape="0">
              <a:schemeClr val="bg2"/>
            </a:outerShdw>
          </a:effectLst>
        </p:spPr>
        <p:txBody>
          <a:bodyPr/>
          <a:lstStyle/>
          <a:p>
            <a:pPr eaLnBrk="1" hangingPunct="1">
              <a:defRPr/>
            </a:pPr>
            <a:r>
              <a:rPr lang="en-US" smtClean="0"/>
              <a:t>The movement of plant which has no relation with the direction of the stimulus is called nastic movement.</a:t>
            </a:r>
          </a:p>
          <a:p>
            <a:pPr eaLnBrk="1" hangingPunct="1">
              <a:defRPr/>
            </a:pPr>
            <a:r>
              <a:rPr lang="en-US" smtClean="0"/>
              <a:t>Eg:-</a:t>
            </a:r>
          </a:p>
          <a:p>
            <a:pPr eaLnBrk="1" hangingPunct="1">
              <a:buFontTx/>
              <a:buNone/>
              <a:defRPr/>
            </a:pPr>
            <a:r>
              <a:rPr lang="en-US" smtClean="0"/>
              <a:t>		Closing of leaves when we touch touch-me-not.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500" fill="hold"/>
                                        <p:tgtEl>
                                          <p:spTgt spid="30722"/>
                                        </p:tgtEl>
                                        <p:attrNameLst>
                                          <p:attrName>ppt_w</p:attrName>
                                        </p:attrNameLst>
                                      </p:cBhvr>
                                      <p:tavLst>
                                        <p:tav tm="0">
                                          <p:val>
                                            <p:fltVal val="0"/>
                                          </p:val>
                                        </p:tav>
                                        <p:tav tm="100000">
                                          <p:val>
                                            <p:strVal val="#ppt_w"/>
                                          </p:val>
                                        </p:tav>
                                      </p:tavLst>
                                    </p:anim>
                                    <p:anim calcmode="lin" valueType="num">
                                      <p:cBhvr>
                                        <p:cTn id="8" dur="500" fill="hold"/>
                                        <p:tgtEl>
                                          <p:spTgt spid="30722"/>
                                        </p:tgtEl>
                                        <p:attrNameLst>
                                          <p:attrName>ppt_h</p:attrName>
                                        </p:attrNameLst>
                                      </p:cBhvr>
                                      <p:tavLst>
                                        <p:tav tm="0">
                                          <p:val>
                                            <p:fltVal val="0"/>
                                          </p:val>
                                        </p:tav>
                                        <p:tav tm="100000">
                                          <p:val>
                                            <p:strVal val="#ppt_h"/>
                                          </p:val>
                                        </p:tav>
                                      </p:tavLst>
                                    </p:anim>
                                    <p:anim calcmode="lin" valueType="num">
                                      <p:cBhvr>
                                        <p:cTn id="9" dur="500" fill="hold"/>
                                        <p:tgtEl>
                                          <p:spTgt spid="30722"/>
                                        </p:tgtEl>
                                        <p:attrNameLst>
                                          <p:attrName>style.rotation</p:attrName>
                                        </p:attrNameLst>
                                      </p:cBhvr>
                                      <p:tavLst>
                                        <p:tav tm="0">
                                          <p:val>
                                            <p:fltVal val="360"/>
                                          </p:val>
                                        </p:tav>
                                        <p:tav tm="100000">
                                          <p:val>
                                            <p:fltVal val="0"/>
                                          </p:val>
                                        </p:tav>
                                      </p:tavLst>
                                    </p:anim>
                                    <p:animEffect transition="in" filter="fade">
                                      <p:cBhvr>
                                        <p:cTn id="10" dur="500"/>
                                        <p:tgtEl>
                                          <p:spTgt spid="30722"/>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30723">
                                            <p:txEl>
                                              <p:pRg st="0" end="0"/>
                                            </p:txEl>
                                          </p:spTgt>
                                        </p:tgtEl>
                                        <p:attrNameLst>
                                          <p:attrName>style.visibility</p:attrName>
                                        </p:attrNameLst>
                                      </p:cBhvr>
                                      <p:to>
                                        <p:strVal val="visible"/>
                                      </p:to>
                                    </p:set>
                                    <p:animScale>
                                      <p:cBhvr>
                                        <p:cTn id="15" dur="1000" decel="50000" fill="hold">
                                          <p:stCondLst>
                                            <p:cond delay="0"/>
                                          </p:stCondLst>
                                        </p:cTn>
                                        <p:tgtEl>
                                          <p:spTgt spid="3072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30723">
                                            <p:txEl>
                                              <p:pRg st="0" end="0"/>
                                            </p:txEl>
                                          </p:spTgt>
                                        </p:tgtEl>
                                        <p:attrNameLst>
                                          <p:attrName>ppt_x</p:attrName>
                                          <p:attrName>ppt_y</p:attrName>
                                        </p:attrNameLst>
                                      </p:cBhvr>
                                    </p:animMotion>
                                    <p:animEffect transition="in" filter="fade">
                                      <p:cBhvr>
                                        <p:cTn id="17" dur="1000"/>
                                        <p:tgtEl>
                                          <p:spTgt spid="307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30723">
                                            <p:txEl>
                                              <p:pRg st="1" end="1"/>
                                            </p:txEl>
                                          </p:spTgt>
                                        </p:tgtEl>
                                        <p:attrNameLst>
                                          <p:attrName>style.visibility</p:attrName>
                                        </p:attrNameLst>
                                      </p:cBhvr>
                                      <p:to>
                                        <p:strVal val="visible"/>
                                      </p:to>
                                    </p:set>
                                    <p:animScale>
                                      <p:cBhvr>
                                        <p:cTn id="22" dur="1000" decel="50000" fill="hold">
                                          <p:stCondLst>
                                            <p:cond delay="0"/>
                                          </p:stCondLst>
                                        </p:cTn>
                                        <p:tgtEl>
                                          <p:spTgt spid="3072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0723">
                                            <p:txEl>
                                              <p:pRg st="1" end="1"/>
                                            </p:txEl>
                                          </p:spTgt>
                                        </p:tgtEl>
                                        <p:attrNameLst>
                                          <p:attrName>ppt_x</p:attrName>
                                          <p:attrName>ppt_y</p:attrName>
                                        </p:attrNameLst>
                                      </p:cBhvr>
                                    </p:animMotion>
                                    <p:animEffect transition="in" filter="fade">
                                      <p:cBhvr>
                                        <p:cTn id="24" dur="1000"/>
                                        <p:tgtEl>
                                          <p:spTgt spid="3072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30723">
                                            <p:txEl>
                                              <p:pRg st="2" end="2"/>
                                            </p:txEl>
                                          </p:spTgt>
                                        </p:tgtEl>
                                        <p:attrNameLst>
                                          <p:attrName>style.visibility</p:attrName>
                                        </p:attrNameLst>
                                      </p:cBhvr>
                                      <p:to>
                                        <p:strVal val="visible"/>
                                      </p:to>
                                    </p:set>
                                    <p:animScale>
                                      <p:cBhvr>
                                        <p:cTn id="29" dur="1000" decel="50000" fill="hold">
                                          <p:stCondLst>
                                            <p:cond delay="0"/>
                                          </p:stCondLst>
                                        </p:cTn>
                                        <p:tgtEl>
                                          <p:spTgt spid="3072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0723">
                                            <p:txEl>
                                              <p:pRg st="2" end="2"/>
                                            </p:txEl>
                                          </p:spTgt>
                                        </p:tgtEl>
                                        <p:attrNameLst>
                                          <p:attrName>ppt_x</p:attrName>
                                          <p:attrName>ppt_y</p:attrName>
                                        </p:attrNameLst>
                                      </p:cBhvr>
                                    </p:animMotion>
                                    <p:animEffect transition="in" filter="fade">
                                      <p:cBhvr>
                                        <p:cTn id="31" dur="10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PHOTOTROPISM</a:t>
            </a:r>
          </a:p>
        </p:txBody>
      </p:sp>
      <p:pic>
        <p:nvPicPr>
          <p:cNvPr id="32771" name="Picture 2" descr="G:\PPT-Bio\img63.JPEG"/>
          <p:cNvPicPr>
            <a:picLocks noGrp="1" noChangeAspect="1" noChangeArrowheads="1"/>
          </p:cNvPicPr>
          <p:nvPr>
            <p:ph idx="1"/>
          </p:nvPr>
        </p:nvPicPr>
        <p:blipFill>
          <a:blip r:embed="rId2"/>
          <a:srcRect/>
          <a:stretch>
            <a:fillRect/>
          </a:stretch>
        </p:blipFill>
        <p:spPr>
          <a:xfrm>
            <a:off x="0" y="1571625"/>
            <a:ext cx="9074150" cy="5857875"/>
          </a:xfrm>
          <a:ln w="38100" cap="sq">
            <a:solidFill>
              <a:srgbClr val="000000"/>
            </a:solidFill>
          </a:ln>
          <a:effectLst>
            <a:outerShdw blurRad="50800" dist="38100" dir="2700000" algn="tl" rotWithShape="0">
              <a:srgbClr val="000000">
                <a:alpha val="43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z="3600" smtClean="0">
                <a:solidFill>
                  <a:srgbClr val="003300"/>
                </a:solidFill>
              </a:rPr>
              <a:t>NASTIC MOVEMENT </a:t>
            </a:r>
          </a:p>
        </p:txBody>
      </p:sp>
      <p:pic>
        <p:nvPicPr>
          <p:cNvPr id="33795" name="Picture 2" descr="G:\PPT-Bio\img65.JPEG"/>
          <p:cNvPicPr>
            <a:picLocks noGrp="1" noChangeAspect="1" noChangeArrowheads="1"/>
          </p:cNvPicPr>
          <p:nvPr>
            <p:ph idx="1"/>
          </p:nvPr>
        </p:nvPicPr>
        <p:blipFill>
          <a:blip r:embed="rId2"/>
          <a:srcRect/>
          <a:stretch>
            <a:fillRect/>
          </a:stretch>
        </p:blipFill>
        <p:spPr>
          <a:xfrm>
            <a:off x="214313" y="1500188"/>
            <a:ext cx="8929687" cy="5072062"/>
          </a:xfrm>
          <a:ln w="38100" cap="sq">
            <a:solidFill>
              <a:srgbClr val="000000"/>
            </a:solidFill>
          </a:ln>
          <a:effectLst>
            <a:outerShdw blurRad="50800" dist="38100" dir="2700000" algn="tl" rotWithShape="0">
              <a:srgbClr val="000000">
                <a:alpha val="43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defRPr/>
            </a:pPr>
            <a:r>
              <a:rPr lang="en-US" sz="3600" dirty="0" smtClean="0">
                <a:solidFill>
                  <a:schemeClr val="accent4">
                    <a:lumMod val="85000"/>
                    <a:lumOff val="15000"/>
                  </a:schemeClr>
                </a:solidFill>
              </a:rPr>
              <a:t>GEOTROPISM</a:t>
            </a:r>
          </a:p>
        </p:txBody>
      </p:sp>
      <p:sp>
        <p:nvSpPr>
          <p:cNvPr id="34819" name="Content Placeholder 2"/>
          <p:cNvSpPr>
            <a:spLocks noGrp="1"/>
          </p:cNvSpPr>
          <p:nvPr>
            <p:ph idx="1"/>
          </p:nvPr>
        </p:nvSpPr>
        <p:spPr>
          <a:xfrm>
            <a:off x="457200" y="1285875"/>
            <a:ext cx="8229600" cy="4840288"/>
          </a:xfrm>
        </p:spPr>
        <p:txBody>
          <a:bodyPr/>
          <a:lstStyle/>
          <a:p>
            <a:endParaRPr lang="en-US" smtClean="0"/>
          </a:p>
        </p:txBody>
      </p:sp>
      <p:pic>
        <p:nvPicPr>
          <p:cNvPr id="34820" name="Picture 2" descr="G:\PPT-Bio\img64.JPEG"/>
          <p:cNvPicPr>
            <a:picLocks noChangeAspect="1" noChangeArrowheads="1"/>
          </p:cNvPicPr>
          <p:nvPr/>
        </p:nvPicPr>
        <p:blipFill>
          <a:blip r:embed="rId2"/>
          <a:srcRect/>
          <a:stretch>
            <a:fillRect/>
          </a:stretch>
        </p:blipFill>
        <p:spPr bwMode="auto">
          <a:xfrm>
            <a:off x="0" y="1143000"/>
            <a:ext cx="9001125" cy="5214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0"/>
            <a:ext cx="9144000" cy="1417638"/>
          </a:xfrm>
          <a:effectLst>
            <a:outerShdw dist="35921" dir="2700000" algn="ctr" rotWithShape="0">
              <a:schemeClr val="bg2"/>
            </a:outerShdw>
          </a:effectLst>
        </p:spPr>
        <p:txBody>
          <a:bodyPr/>
          <a:lstStyle/>
          <a:p>
            <a:pPr eaLnBrk="1" hangingPunct="1">
              <a:defRPr/>
            </a:pPr>
            <a:r>
              <a:rPr lang="en-US" b="1" u="sng" dirty="0" smtClean="0"/>
              <a:t>HORMONES</a:t>
            </a:r>
            <a:r>
              <a:rPr lang="en-US" dirty="0" smtClean="0"/>
              <a:t> </a:t>
            </a:r>
            <a:r>
              <a:rPr lang="en-US" u="sng" dirty="0" smtClean="0"/>
              <a:t>in</a:t>
            </a:r>
            <a:r>
              <a:rPr lang="en-US" dirty="0" smtClean="0"/>
              <a:t> </a:t>
            </a:r>
            <a:r>
              <a:rPr lang="en-US" b="1" u="sng" dirty="0" smtClean="0"/>
              <a:t>ANIMALS</a:t>
            </a:r>
          </a:p>
        </p:txBody>
      </p:sp>
      <p:sp>
        <p:nvSpPr>
          <p:cNvPr id="86019" name="Rectangle 3"/>
          <p:cNvSpPr>
            <a:spLocks noGrp="1" noChangeArrowheads="1"/>
          </p:cNvSpPr>
          <p:nvPr>
            <p:ph type="body" idx="1"/>
          </p:nvPr>
        </p:nvSpPr>
        <p:spPr>
          <a:xfrm>
            <a:off x="0" y="1600200"/>
            <a:ext cx="9144000" cy="5257800"/>
          </a:xfrm>
          <a:effectLst>
            <a:outerShdw dist="35921" dir="2700000" algn="ctr" rotWithShape="0">
              <a:schemeClr val="bg2"/>
            </a:outerShdw>
          </a:effectLst>
        </p:spPr>
        <p:txBody>
          <a:bodyPr/>
          <a:lstStyle/>
          <a:p>
            <a:pPr eaLnBrk="1" hangingPunct="1">
              <a:lnSpc>
                <a:spcPct val="90000"/>
              </a:lnSpc>
              <a:defRPr/>
            </a:pPr>
            <a:r>
              <a:rPr lang="en-US" dirty="0" smtClean="0">
                <a:solidFill>
                  <a:srgbClr val="FFFF00"/>
                </a:solidFill>
              </a:rPr>
              <a:t>Hormones are those chemical substances produced or secreted by the endocrine glands which regulate various physiological processes in the body.</a:t>
            </a:r>
          </a:p>
          <a:p>
            <a:pPr eaLnBrk="1" hangingPunct="1">
              <a:lnSpc>
                <a:spcPct val="90000"/>
              </a:lnSpc>
              <a:defRPr/>
            </a:pPr>
            <a:r>
              <a:rPr lang="en-US" dirty="0" smtClean="0">
                <a:solidFill>
                  <a:srgbClr val="FFFF00"/>
                </a:solidFill>
              </a:rPr>
              <a:t>In many animals, including human beings, a hormone called adrenalin is secreted from the adrenal glands.</a:t>
            </a:r>
          </a:p>
          <a:p>
            <a:pPr eaLnBrk="1" hangingPunct="1">
              <a:lnSpc>
                <a:spcPct val="90000"/>
              </a:lnSpc>
              <a:defRPr/>
            </a:pPr>
            <a:r>
              <a:rPr lang="en-US" dirty="0" smtClean="0">
                <a:solidFill>
                  <a:srgbClr val="FFFF00"/>
                </a:solidFill>
              </a:rPr>
              <a:t>Adrenalin is secreted directly into the blood and carried to different parts of the body. The target organs or the specific tissues on which it acts include the heart.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6018"/>
                                        </p:tgtEl>
                                        <p:attrNameLst>
                                          <p:attrName>style.visibility</p:attrName>
                                        </p:attrNameLst>
                                      </p:cBhvr>
                                      <p:to>
                                        <p:strVal val="visible"/>
                                      </p:to>
                                    </p:set>
                                    <p:anim calcmode="lin" valueType="num">
                                      <p:cBhvr>
                                        <p:cTn id="7" dur="500" fill="hold"/>
                                        <p:tgtEl>
                                          <p:spTgt spid="860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6018"/>
                                        </p:tgtEl>
                                        <p:attrNameLst>
                                          <p:attrName>ppt_y</p:attrName>
                                        </p:attrNameLst>
                                      </p:cBhvr>
                                      <p:tavLst>
                                        <p:tav tm="0">
                                          <p:val>
                                            <p:strVal val="#ppt_y"/>
                                          </p:val>
                                        </p:tav>
                                        <p:tav tm="100000">
                                          <p:val>
                                            <p:strVal val="#ppt_y"/>
                                          </p:val>
                                        </p:tav>
                                      </p:tavLst>
                                    </p:anim>
                                    <p:anim calcmode="lin" valueType="num">
                                      <p:cBhvr>
                                        <p:cTn id="9" dur="500" fill="hold"/>
                                        <p:tgtEl>
                                          <p:spTgt spid="860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60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6018"/>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grpId="0" nodeType="clickEffect">
                                  <p:stCondLst>
                                    <p:cond delay="0"/>
                                  </p:stCondLst>
                                  <p:childTnLst>
                                    <p:set>
                                      <p:cBhvr>
                                        <p:cTn id="15" dur="1" fill="hold">
                                          <p:stCondLst>
                                            <p:cond delay="0"/>
                                          </p:stCondLst>
                                        </p:cTn>
                                        <p:tgtEl>
                                          <p:spTgt spid="86019">
                                            <p:txEl>
                                              <p:pRg st="0" end="0"/>
                                            </p:txEl>
                                          </p:spTgt>
                                        </p:tgtEl>
                                        <p:attrNameLst>
                                          <p:attrName>style.visibility</p:attrName>
                                        </p:attrNameLst>
                                      </p:cBhvr>
                                      <p:to>
                                        <p:strVal val="visible"/>
                                      </p:to>
                                    </p:set>
                                    <p:animEffect transition="in" filter="fade">
                                      <p:cBhvr>
                                        <p:cTn id="16" dur="1000"/>
                                        <p:tgtEl>
                                          <p:spTgt spid="86019">
                                            <p:txEl>
                                              <p:pRg st="0" end="0"/>
                                            </p:txEl>
                                          </p:spTgt>
                                        </p:tgtEl>
                                      </p:cBhvr>
                                    </p:animEffect>
                                    <p:anim calcmode="lin" valueType="num">
                                      <p:cBhvr>
                                        <p:cTn id="17" dur="1000" fill="hold"/>
                                        <p:tgtEl>
                                          <p:spTgt spid="86019">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86019">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8601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86019">
                                            <p:txEl>
                                              <p:pRg st="1" end="1"/>
                                            </p:txEl>
                                          </p:spTgt>
                                        </p:tgtEl>
                                        <p:attrNameLst>
                                          <p:attrName>style.visibility</p:attrName>
                                        </p:attrNameLst>
                                      </p:cBhvr>
                                      <p:to>
                                        <p:strVal val="visible"/>
                                      </p:to>
                                    </p:set>
                                    <p:animEffect transition="in" filter="fade">
                                      <p:cBhvr>
                                        <p:cTn id="24" dur="1000"/>
                                        <p:tgtEl>
                                          <p:spTgt spid="86019">
                                            <p:txEl>
                                              <p:pRg st="1" end="1"/>
                                            </p:txEl>
                                          </p:spTgt>
                                        </p:tgtEl>
                                      </p:cBhvr>
                                    </p:animEffect>
                                    <p:anim calcmode="lin" valueType="num">
                                      <p:cBhvr>
                                        <p:cTn id="25" dur="1000" fill="hold"/>
                                        <p:tgtEl>
                                          <p:spTgt spid="86019">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86019">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601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86019">
                                            <p:txEl>
                                              <p:pRg st="2" end="2"/>
                                            </p:txEl>
                                          </p:spTgt>
                                        </p:tgtEl>
                                        <p:attrNameLst>
                                          <p:attrName>style.visibility</p:attrName>
                                        </p:attrNameLst>
                                      </p:cBhvr>
                                      <p:to>
                                        <p:strVal val="visible"/>
                                      </p:to>
                                    </p:set>
                                    <p:animEffect transition="in" filter="fade">
                                      <p:cBhvr>
                                        <p:cTn id="32" dur="1000"/>
                                        <p:tgtEl>
                                          <p:spTgt spid="86019">
                                            <p:txEl>
                                              <p:pRg st="2" end="2"/>
                                            </p:txEl>
                                          </p:spTgt>
                                        </p:tgtEl>
                                      </p:cBhvr>
                                    </p:animEffect>
                                    <p:anim calcmode="lin" valueType="num">
                                      <p:cBhvr>
                                        <p:cTn id="33" dur="1000" fill="hold"/>
                                        <p:tgtEl>
                                          <p:spTgt spid="86019">
                                            <p:txEl>
                                              <p:pRg st="2" end="2"/>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86019">
                                            <p:txEl>
                                              <p:pRg st="2" end="2"/>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86019">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8601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z="3600" smtClean="0">
                <a:solidFill>
                  <a:srgbClr val="490D03"/>
                </a:solidFill>
              </a:rPr>
              <a:t>ENDOCRINE GLANDS</a:t>
            </a:r>
          </a:p>
        </p:txBody>
      </p:sp>
      <p:sp>
        <p:nvSpPr>
          <p:cNvPr id="36867" name="Content Placeholder 2"/>
          <p:cNvSpPr>
            <a:spLocks noGrp="1"/>
          </p:cNvSpPr>
          <p:nvPr>
            <p:ph idx="1"/>
          </p:nvPr>
        </p:nvSpPr>
        <p:spPr/>
        <p:txBody>
          <a:bodyPr/>
          <a:lstStyle/>
          <a:p>
            <a:endParaRPr lang="en-US" smtClean="0"/>
          </a:p>
        </p:txBody>
      </p:sp>
      <p:pic>
        <p:nvPicPr>
          <p:cNvPr id="36868" name="Picture 2" descr="G:\PPT-Bio\img13.jpeg"/>
          <p:cNvPicPr>
            <a:picLocks noChangeAspect="1" noChangeArrowheads="1"/>
          </p:cNvPicPr>
          <p:nvPr/>
        </p:nvPicPr>
        <p:blipFill>
          <a:blip r:embed="rId2"/>
          <a:srcRect/>
          <a:stretch>
            <a:fillRect/>
          </a:stretch>
        </p:blipFill>
        <p:spPr bwMode="auto">
          <a:xfrm>
            <a:off x="428625" y="1428750"/>
            <a:ext cx="828675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a:xfrm>
            <a:off x="0" y="0"/>
            <a:ext cx="9144000" cy="6858000"/>
          </a:xfrm>
          <a:effectLst>
            <a:outerShdw dist="35921" dir="2700000" algn="ctr" rotWithShape="0">
              <a:schemeClr val="bg2"/>
            </a:outerShdw>
          </a:effectLst>
        </p:spPr>
        <p:txBody>
          <a:bodyPr/>
          <a:lstStyle/>
          <a:p>
            <a:pPr eaLnBrk="1" hangingPunct="1">
              <a:lnSpc>
                <a:spcPct val="90000"/>
              </a:lnSpc>
              <a:defRPr/>
            </a:pPr>
            <a:r>
              <a:rPr lang="en-US" dirty="0" smtClean="0"/>
              <a:t>As a result, The heart beats faster, resulting in supply of more oxygen to our muscles.</a:t>
            </a:r>
          </a:p>
          <a:p>
            <a:pPr eaLnBrk="1" hangingPunct="1">
              <a:lnSpc>
                <a:spcPct val="90000"/>
              </a:lnSpc>
              <a:defRPr/>
            </a:pPr>
            <a:r>
              <a:rPr lang="en-US" dirty="0" smtClean="0">
                <a:solidFill>
                  <a:schemeClr val="accent3"/>
                </a:solidFill>
              </a:rPr>
              <a:t>The blood to the digestive system and skin is reduced due to contraction of muscles around small arteries in these organs. This diverts the blood to our skeletal muscles.</a:t>
            </a:r>
          </a:p>
          <a:p>
            <a:pPr eaLnBrk="1" hangingPunct="1">
              <a:lnSpc>
                <a:spcPct val="90000"/>
              </a:lnSpc>
              <a:defRPr/>
            </a:pPr>
            <a:r>
              <a:rPr lang="en-US" dirty="0" smtClean="0">
                <a:solidFill>
                  <a:schemeClr val="accent3"/>
                </a:solidFill>
              </a:rPr>
              <a:t>The breathing rate also increases because of the contraction of the diaphragm and the rib muscles.</a:t>
            </a:r>
          </a:p>
          <a:p>
            <a:pPr eaLnBrk="1" hangingPunct="1">
              <a:lnSpc>
                <a:spcPct val="90000"/>
              </a:lnSpc>
              <a:defRPr/>
            </a:pPr>
            <a:r>
              <a:rPr lang="en-US" dirty="0" smtClean="0">
                <a:solidFill>
                  <a:schemeClr val="accent3"/>
                </a:solidFill>
              </a:rPr>
              <a:t>All these responses together enable the animal body to be ready to deal with the situation.</a:t>
            </a:r>
          </a:p>
          <a:p>
            <a:pPr eaLnBrk="1" hangingPunct="1">
              <a:lnSpc>
                <a:spcPct val="90000"/>
              </a:lnSpc>
              <a:defRPr/>
            </a:pPr>
            <a:r>
              <a:rPr lang="en-US" dirty="0" smtClean="0">
                <a:solidFill>
                  <a:schemeClr val="tx2"/>
                </a:solidFill>
              </a:rPr>
              <a:t>Such animal hormones are of the endocrine system which constitutes a second way of control and coordination in our body.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fade">
                                      <p:cBhvr>
                                        <p:cTn id="7" dur="1000"/>
                                        <p:tgtEl>
                                          <p:spTgt spid="89091">
                                            <p:txEl>
                                              <p:pRg st="0" end="0"/>
                                            </p:txEl>
                                          </p:spTgt>
                                        </p:tgtEl>
                                      </p:cBhvr>
                                    </p:animEffect>
                                    <p:anim calcmode="lin" valueType="num">
                                      <p:cBhvr>
                                        <p:cTn id="8" dur="10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909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909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9091">
                                            <p:txEl>
                                              <p:pRg st="1" end="1"/>
                                            </p:txEl>
                                          </p:spTgt>
                                        </p:tgtEl>
                                        <p:attrNameLst>
                                          <p:attrName>style.visibility</p:attrName>
                                        </p:attrNameLst>
                                      </p:cBhvr>
                                      <p:to>
                                        <p:strVal val="visible"/>
                                      </p:to>
                                    </p:set>
                                    <p:animEffect transition="in" filter="fade">
                                      <p:cBhvr>
                                        <p:cTn id="15" dur="1000"/>
                                        <p:tgtEl>
                                          <p:spTgt spid="89091">
                                            <p:txEl>
                                              <p:pRg st="1" end="1"/>
                                            </p:txEl>
                                          </p:spTgt>
                                        </p:tgtEl>
                                      </p:cBhvr>
                                    </p:animEffect>
                                    <p:anim calcmode="lin" valueType="num">
                                      <p:cBhvr>
                                        <p:cTn id="16" dur="1000" fill="hold"/>
                                        <p:tgtEl>
                                          <p:spTgt spid="89091">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89091">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909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9091">
                                            <p:txEl>
                                              <p:pRg st="2" end="2"/>
                                            </p:txEl>
                                          </p:spTgt>
                                        </p:tgtEl>
                                        <p:attrNameLst>
                                          <p:attrName>style.visibility</p:attrName>
                                        </p:attrNameLst>
                                      </p:cBhvr>
                                      <p:to>
                                        <p:strVal val="visible"/>
                                      </p:to>
                                    </p:set>
                                    <p:animEffect transition="in" filter="fade">
                                      <p:cBhvr>
                                        <p:cTn id="23" dur="1000"/>
                                        <p:tgtEl>
                                          <p:spTgt spid="89091">
                                            <p:txEl>
                                              <p:pRg st="2" end="2"/>
                                            </p:txEl>
                                          </p:spTgt>
                                        </p:tgtEl>
                                      </p:cBhvr>
                                    </p:animEffect>
                                    <p:anim calcmode="lin" valueType="num">
                                      <p:cBhvr>
                                        <p:cTn id="24" dur="10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89091">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909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89091">
                                            <p:txEl>
                                              <p:pRg st="3" end="3"/>
                                            </p:txEl>
                                          </p:spTgt>
                                        </p:tgtEl>
                                        <p:attrNameLst>
                                          <p:attrName>style.visibility</p:attrName>
                                        </p:attrNameLst>
                                      </p:cBhvr>
                                      <p:to>
                                        <p:strVal val="visible"/>
                                      </p:to>
                                    </p:set>
                                    <p:animEffect transition="in" filter="fade">
                                      <p:cBhvr>
                                        <p:cTn id="31" dur="1000"/>
                                        <p:tgtEl>
                                          <p:spTgt spid="89091">
                                            <p:txEl>
                                              <p:pRg st="3" end="3"/>
                                            </p:txEl>
                                          </p:spTgt>
                                        </p:tgtEl>
                                      </p:cBhvr>
                                    </p:animEffect>
                                    <p:anim calcmode="lin" valueType="num">
                                      <p:cBhvr>
                                        <p:cTn id="32" dur="10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89091">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909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89091">
                                            <p:txEl>
                                              <p:pRg st="4" end="4"/>
                                            </p:txEl>
                                          </p:spTgt>
                                        </p:tgtEl>
                                        <p:attrNameLst>
                                          <p:attrName>style.visibility</p:attrName>
                                        </p:attrNameLst>
                                      </p:cBhvr>
                                      <p:to>
                                        <p:strVal val="visible"/>
                                      </p:to>
                                    </p:set>
                                    <p:animEffect transition="in" filter="fade">
                                      <p:cBhvr>
                                        <p:cTn id="39" dur="1000"/>
                                        <p:tgtEl>
                                          <p:spTgt spid="89091">
                                            <p:txEl>
                                              <p:pRg st="4" end="4"/>
                                            </p:txEl>
                                          </p:spTgt>
                                        </p:tgtEl>
                                      </p:cBhvr>
                                    </p:animEffect>
                                    <p:anim calcmode="lin" valueType="num">
                                      <p:cBhvr>
                                        <p:cTn id="40" dur="1000" fill="hold"/>
                                        <p:tgtEl>
                                          <p:spTgt spid="89091">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89091">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89091">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0"/>
            <a:ext cx="9144000" cy="1417638"/>
          </a:xfrm>
          <a:effectLst>
            <a:outerShdw dist="35921" dir="2700000" algn="ctr" rotWithShape="0">
              <a:schemeClr val="bg2"/>
            </a:outerShdw>
          </a:effectLst>
        </p:spPr>
        <p:txBody>
          <a:bodyPr/>
          <a:lstStyle/>
          <a:p>
            <a:pPr eaLnBrk="1" hangingPunct="1">
              <a:defRPr/>
            </a:pPr>
            <a:r>
              <a:rPr lang="en-US" b="1" smtClean="0"/>
              <a:t>Insulin</a:t>
            </a:r>
          </a:p>
        </p:txBody>
      </p:sp>
      <p:sp>
        <p:nvSpPr>
          <p:cNvPr id="98307" name="Rectangle 3"/>
          <p:cNvSpPr>
            <a:spLocks noGrp="1" noChangeArrowheads="1"/>
          </p:cNvSpPr>
          <p:nvPr>
            <p:ph type="body" idx="1"/>
          </p:nvPr>
        </p:nvSpPr>
        <p:spPr>
          <a:xfrm>
            <a:off x="0" y="1600200"/>
            <a:ext cx="9144000" cy="5257800"/>
          </a:xfrm>
          <a:effectLst>
            <a:outerShdw dist="35921" dir="2700000" algn="ctr" rotWithShape="0">
              <a:schemeClr val="bg2"/>
            </a:outerShdw>
          </a:effectLst>
        </p:spPr>
        <p:txBody>
          <a:bodyPr/>
          <a:lstStyle/>
          <a:p>
            <a:pPr eaLnBrk="1" hangingPunct="1">
              <a:lnSpc>
                <a:spcPct val="90000"/>
              </a:lnSpc>
              <a:defRPr/>
            </a:pPr>
            <a:r>
              <a:rPr lang="en-US" smtClean="0"/>
              <a:t>Insulin is a hormone which is produced by the pancreas and helps in regulating blood sugar levels.</a:t>
            </a:r>
          </a:p>
          <a:p>
            <a:pPr eaLnBrk="1" hangingPunct="1">
              <a:lnSpc>
                <a:spcPct val="90000"/>
              </a:lnSpc>
              <a:defRPr/>
            </a:pPr>
            <a:r>
              <a:rPr lang="en-US" smtClean="0"/>
              <a:t>If it not secreted in proper amount, the sugar level in the blood rises causing many harmful effects.</a:t>
            </a:r>
          </a:p>
          <a:p>
            <a:pPr eaLnBrk="1" hangingPunct="1">
              <a:lnSpc>
                <a:spcPct val="90000"/>
              </a:lnSpc>
              <a:defRPr/>
            </a:pPr>
            <a:r>
              <a:rPr lang="en-US" smtClean="0"/>
              <a:t>If the sugar levels in blood rise, they are detected by the cells of the pancreas which respond by producing more insulin. </a:t>
            </a:r>
          </a:p>
          <a:p>
            <a:pPr eaLnBrk="1" hangingPunct="1">
              <a:lnSpc>
                <a:spcPct val="90000"/>
              </a:lnSpc>
              <a:defRPr/>
            </a:pPr>
            <a:r>
              <a:rPr lang="en-US" smtClean="0"/>
              <a:t>As the blood sugar level falls, insulin is reduced.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p:cTn id="7" dur="1000" fill="hold"/>
                                        <p:tgtEl>
                                          <p:spTgt spid="98306"/>
                                        </p:tgtEl>
                                        <p:attrNameLst>
                                          <p:attrName>ppt_x</p:attrName>
                                        </p:attrNameLst>
                                      </p:cBhvr>
                                      <p:tavLst>
                                        <p:tav tm="0">
                                          <p:val>
                                            <p:strVal val="#ppt_x-.2"/>
                                          </p:val>
                                        </p:tav>
                                        <p:tav tm="100000">
                                          <p:val>
                                            <p:strVal val="#ppt_x"/>
                                          </p:val>
                                        </p:tav>
                                      </p:tavLst>
                                    </p:anim>
                                    <p:anim calcmode="lin" valueType="num">
                                      <p:cBhvr>
                                        <p:cTn id="8" dur="1000" fill="hold"/>
                                        <p:tgtEl>
                                          <p:spTgt spid="98306"/>
                                        </p:tgtEl>
                                        <p:attrNameLst>
                                          <p:attrName>ppt_y</p:attrName>
                                        </p:attrNameLst>
                                      </p:cBhvr>
                                      <p:tavLst>
                                        <p:tav tm="0">
                                          <p:val>
                                            <p:strVal val="#ppt_y"/>
                                          </p:val>
                                        </p:tav>
                                        <p:tav tm="100000">
                                          <p:val>
                                            <p:strVal val="#ppt_y"/>
                                          </p:val>
                                        </p:tav>
                                      </p:tavLst>
                                    </p:anim>
                                    <p:animEffect transition="in" filter="wipe(right)" prLst="gradientSize: 0.1">
                                      <p:cBhvr>
                                        <p:cTn id="9" dur="1000"/>
                                        <p:tgtEl>
                                          <p:spTgt spid="98306"/>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8307">
                                            <p:txEl>
                                              <p:pRg st="0" end="0"/>
                                            </p:txEl>
                                          </p:spTgt>
                                        </p:tgtEl>
                                        <p:attrNameLst>
                                          <p:attrName>style.visibility</p:attrName>
                                        </p:attrNameLst>
                                      </p:cBhvr>
                                      <p:to>
                                        <p:strVal val="visible"/>
                                      </p:to>
                                    </p:set>
                                    <p:anim calcmode="discrete" valueType="clr">
                                      <p:cBhvr override="childStyle">
                                        <p:cTn id="14" dur="80"/>
                                        <p:tgtEl>
                                          <p:spTgt spid="983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8307">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98307">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98307">
                                            <p:txEl>
                                              <p:pRg st="1" end="1"/>
                                            </p:txEl>
                                          </p:spTgt>
                                        </p:tgtEl>
                                        <p:attrNameLst>
                                          <p:attrName>style.visibility</p:attrName>
                                        </p:attrNameLst>
                                      </p:cBhvr>
                                      <p:to>
                                        <p:strVal val="visible"/>
                                      </p:to>
                                    </p:set>
                                    <p:anim calcmode="discrete" valueType="clr">
                                      <p:cBhvr override="childStyle">
                                        <p:cTn id="21" dur="80"/>
                                        <p:tgtEl>
                                          <p:spTgt spid="9830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8307">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98307">
                                            <p:txEl>
                                              <p:pRg st="1" end="1"/>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98307">
                                            <p:txEl>
                                              <p:pRg st="2" end="2"/>
                                            </p:txEl>
                                          </p:spTgt>
                                        </p:tgtEl>
                                        <p:attrNameLst>
                                          <p:attrName>style.visibility</p:attrName>
                                        </p:attrNameLst>
                                      </p:cBhvr>
                                      <p:to>
                                        <p:strVal val="visible"/>
                                      </p:to>
                                    </p:set>
                                    <p:anim calcmode="discrete" valueType="clr">
                                      <p:cBhvr override="childStyle">
                                        <p:cTn id="28" dur="80"/>
                                        <p:tgtEl>
                                          <p:spTgt spid="9830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8307">
                                            <p:txEl>
                                              <p:pRg st="2" end="2"/>
                                            </p:txEl>
                                          </p:spTgt>
                                        </p:tgtEl>
                                        <p:attrNameLst>
                                          <p:attrName>fillcolor</p:attrName>
                                        </p:attrNameLst>
                                      </p:cBhvr>
                                      <p:tavLst>
                                        <p:tav tm="0">
                                          <p:val>
                                            <p:clrVal>
                                              <a:schemeClr val="accent2"/>
                                            </p:clrVal>
                                          </p:val>
                                        </p:tav>
                                        <p:tav tm="50000">
                                          <p:val>
                                            <p:clrVal>
                                              <a:schemeClr val="hlink"/>
                                            </p:clrVal>
                                          </p:val>
                                        </p:tav>
                                      </p:tavLst>
                                    </p:anim>
                                    <p:set>
                                      <p:cBhvr>
                                        <p:cTn id="30" dur="80"/>
                                        <p:tgtEl>
                                          <p:spTgt spid="98307">
                                            <p:txEl>
                                              <p:pRg st="2" end="2"/>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98307">
                                            <p:txEl>
                                              <p:pRg st="3" end="3"/>
                                            </p:txEl>
                                          </p:spTgt>
                                        </p:tgtEl>
                                        <p:attrNameLst>
                                          <p:attrName>style.visibility</p:attrName>
                                        </p:attrNameLst>
                                      </p:cBhvr>
                                      <p:to>
                                        <p:strVal val="visible"/>
                                      </p:to>
                                    </p:set>
                                    <p:anim calcmode="discrete" valueType="clr">
                                      <p:cBhvr override="childStyle">
                                        <p:cTn id="35" dur="80"/>
                                        <p:tgtEl>
                                          <p:spTgt spid="9830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8307">
                                            <p:txEl>
                                              <p:pRg st="3" end="3"/>
                                            </p:txEl>
                                          </p:spTgt>
                                        </p:tgtEl>
                                        <p:attrNameLst>
                                          <p:attrName>fillcolor</p:attrName>
                                        </p:attrNameLst>
                                      </p:cBhvr>
                                      <p:tavLst>
                                        <p:tav tm="0">
                                          <p:val>
                                            <p:clrVal>
                                              <a:schemeClr val="accent2"/>
                                            </p:clrVal>
                                          </p:val>
                                        </p:tav>
                                        <p:tav tm="50000">
                                          <p:val>
                                            <p:clrVal>
                                              <a:schemeClr val="hlink"/>
                                            </p:clrVal>
                                          </p:val>
                                        </p:tav>
                                      </p:tavLst>
                                    </p:anim>
                                    <p:set>
                                      <p:cBhvr>
                                        <p:cTn id="37" dur="80"/>
                                        <p:tgtEl>
                                          <p:spTgt spid="98307">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9830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0"/>
            <a:ext cx="9144000" cy="1417638"/>
          </a:xfrm>
          <a:effectLst>
            <a:outerShdw dist="35921" dir="2700000" algn="ctr" rotWithShape="0">
              <a:schemeClr val="bg2"/>
            </a:outerShdw>
          </a:effectLst>
        </p:spPr>
        <p:txBody>
          <a:bodyPr/>
          <a:lstStyle/>
          <a:p>
            <a:pPr eaLnBrk="1" hangingPunct="1">
              <a:defRPr/>
            </a:pPr>
            <a:r>
              <a:rPr lang="en-US" sz="4000" b="1" smtClean="0"/>
              <a:t>How does insulin control diabetics?</a:t>
            </a:r>
          </a:p>
        </p:txBody>
      </p:sp>
      <p:sp>
        <p:nvSpPr>
          <p:cNvPr id="96259" name="Rectangle 3"/>
          <p:cNvSpPr>
            <a:spLocks noGrp="1" noChangeArrowheads="1"/>
          </p:cNvSpPr>
          <p:nvPr>
            <p:ph type="body" idx="1"/>
          </p:nvPr>
        </p:nvSpPr>
        <p:spPr>
          <a:xfrm>
            <a:off x="0" y="1600200"/>
            <a:ext cx="9144000" cy="5257800"/>
          </a:xfrm>
          <a:effectLst>
            <a:outerShdw dist="35921" dir="2700000" algn="ctr" rotWithShape="0">
              <a:schemeClr val="bg2"/>
            </a:outerShdw>
          </a:effectLst>
        </p:spPr>
        <p:txBody>
          <a:bodyPr/>
          <a:lstStyle/>
          <a:p>
            <a:pPr marL="609600" indent="-609600" eaLnBrk="1" hangingPunct="1">
              <a:buClr>
                <a:schemeClr val="tx1"/>
              </a:buClr>
              <a:buFontTx/>
              <a:buAutoNum type="alphaUcPeriod"/>
              <a:defRPr/>
            </a:pPr>
            <a:r>
              <a:rPr lang="en-US" dirty="0" smtClean="0">
                <a:solidFill>
                  <a:srgbClr val="FFFF00"/>
                </a:solidFill>
              </a:rPr>
              <a:t>The insulin hormone converts excess glucose in the blood into glycogen and store in liver. Thus, it reduces the sugar level in blood and prevent diabetics.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p:cTn id="7" dur="2000" fill="hold"/>
                                        <p:tgtEl>
                                          <p:spTgt spid="96258"/>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96258"/>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96258"/>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9625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96259">
                                            <p:txEl>
                                              <p:pRg st="0" end="0"/>
                                            </p:txEl>
                                          </p:spTgt>
                                        </p:tgtEl>
                                        <p:attrNameLst>
                                          <p:attrName>style.visibility</p:attrName>
                                        </p:attrNameLst>
                                      </p:cBhvr>
                                      <p:to>
                                        <p:strVal val="visible"/>
                                      </p:to>
                                    </p:set>
                                    <p:anim calcmode="lin" valueType="num">
                                      <p:cBhvr>
                                        <p:cTn id="15" dur="500" fill="hold"/>
                                        <p:tgtEl>
                                          <p:spTgt spid="9625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96259">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96259">
                                            <p:txEl>
                                              <p:pRg st="0" end="0"/>
                                            </p:txEl>
                                          </p:spTgt>
                                        </p:tgtEl>
                                        <p:attrNameLst>
                                          <p:attrName>style.rotation</p:attrName>
                                        </p:attrNameLst>
                                      </p:cBhvr>
                                      <p:tavLst>
                                        <p:tav tm="0">
                                          <p:val>
                                            <p:fltVal val="90"/>
                                          </p:val>
                                        </p:tav>
                                        <p:tav tm="100000">
                                          <p:val>
                                            <p:fltVal val="0"/>
                                          </p:val>
                                        </p:tav>
                                      </p:tavLst>
                                    </p:anim>
                                    <p:animEffect transition="in" filter="fade">
                                      <p:cBhvr>
                                        <p:cTn id="18" dur="500"/>
                                        <p:tgtEl>
                                          <p:spTgt spid="962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196975"/>
          </a:xfrm>
          <a:effectLst>
            <a:outerShdw dist="35921" dir="2700000" algn="ctr" rotWithShape="0">
              <a:schemeClr val="bg2"/>
            </a:outerShdw>
          </a:effectLst>
        </p:spPr>
        <p:txBody>
          <a:bodyPr/>
          <a:lstStyle/>
          <a:p>
            <a:pPr eaLnBrk="1" hangingPunct="1">
              <a:defRPr/>
            </a:pPr>
            <a:r>
              <a:rPr lang="en-US" dirty="0" smtClean="0">
                <a:solidFill>
                  <a:srgbClr val="FF0000"/>
                </a:solidFill>
              </a:rPr>
              <a:t>Receptors</a:t>
            </a:r>
          </a:p>
        </p:txBody>
      </p:sp>
      <p:sp>
        <p:nvSpPr>
          <p:cNvPr id="5123" name="Rectangle 3"/>
          <p:cNvSpPr>
            <a:spLocks noGrp="1" noChangeArrowheads="1"/>
          </p:cNvSpPr>
          <p:nvPr>
            <p:ph type="body" idx="1"/>
          </p:nvPr>
        </p:nvSpPr>
        <p:spPr>
          <a:xfrm>
            <a:off x="0" y="1268413"/>
            <a:ext cx="9144000" cy="5589587"/>
          </a:xfrm>
          <a:effectLst>
            <a:outerShdw dist="35921" dir="2700000" algn="ctr" rotWithShape="0">
              <a:schemeClr val="bg2"/>
            </a:outerShdw>
          </a:effectLst>
        </p:spPr>
        <p:txBody>
          <a:bodyPr/>
          <a:lstStyle/>
          <a:p>
            <a:pPr eaLnBrk="1" hangingPunct="1">
              <a:buClr>
                <a:schemeClr val="tx1"/>
              </a:buClr>
              <a:buFont typeface="Wingdings" pitchFamily="2" charset="2"/>
              <a:buChar char="v"/>
              <a:defRPr/>
            </a:pPr>
            <a:r>
              <a:rPr lang="en-US" dirty="0" smtClean="0">
                <a:solidFill>
                  <a:schemeClr val="bg1">
                    <a:lumMod val="95000"/>
                  </a:schemeClr>
                </a:solidFill>
              </a:rPr>
              <a:t>Receptors are the sense organs which receive stimuli from the external environment and send to the brain through nerves.</a:t>
            </a:r>
          </a:p>
          <a:p>
            <a:pPr eaLnBrk="1" hangingPunct="1">
              <a:buClr>
                <a:schemeClr val="tx1"/>
              </a:buClr>
              <a:buFont typeface="Wingdings" pitchFamily="2" charset="2"/>
              <a:buChar char="v"/>
              <a:defRPr/>
            </a:pPr>
            <a:r>
              <a:rPr lang="en-US" dirty="0" smtClean="0">
                <a:solidFill>
                  <a:schemeClr val="bg1">
                    <a:lumMod val="95000"/>
                  </a:schemeClr>
                </a:solidFill>
              </a:rPr>
              <a:t>RECEPTORS and their SENSE ORGANS</a:t>
            </a:r>
          </a:p>
          <a:p>
            <a:pPr eaLnBrk="1" hangingPunct="1">
              <a:defRPr/>
            </a:pPr>
            <a:r>
              <a:rPr lang="en-US" dirty="0" err="1" smtClean="0">
                <a:solidFill>
                  <a:schemeClr val="bg1">
                    <a:lumMod val="95000"/>
                  </a:schemeClr>
                </a:solidFill>
              </a:rPr>
              <a:t>Thigmo</a:t>
            </a:r>
            <a:r>
              <a:rPr lang="en-US" dirty="0" smtClean="0">
                <a:solidFill>
                  <a:schemeClr val="bg1">
                    <a:lumMod val="95000"/>
                  </a:schemeClr>
                </a:solidFill>
              </a:rPr>
              <a:t> receptor	 		</a:t>
            </a:r>
            <a:r>
              <a:rPr lang="en-US" dirty="0" smtClean="0">
                <a:solidFill>
                  <a:schemeClr val="bg1">
                    <a:lumMod val="95000"/>
                  </a:schemeClr>
                </a:solidFill>
                <a:sym typeface="Wingdings" pitchFamily="2" charset="2"/>
              </a:rPr>
              <a:t> Touch</a:t>
            </a:r>
          </a:p>
          <a:p>
            <a:pPr eaLnBrk="1" hangingPunct="1">
              <a:defRPr/>
            </a:pPr>
            <a:r>
              <a:rPr lang="en-US" dirty="0" smtClean="0">
                <a:solidFill>
                  <a:schemeClr val="bg1">
                    <a:lumMod val="95000"/>
                  </a:schemeClr>
                </a:solidFill>
                <a:sym typeface="Wingdings" pitchFamily="2" charset="2"/>
              </a:rPr>
              <a:t>Olfactory </a:t>
            </a:r>
            <a:r>
              <a:rPr lang="en-US" dirty="0" smtClean="0">
                <a:solidFill>
                  <a:schemeClr val="bg1">
                    <a:lumMod val="95000"/>
                  </a:schemeClr>
                </a:solidFill>
              </a:rPr>
              <a:t>receptor 		</a:t>
            </a:r>
            <a:r>
              <a:rPr lang="en-US" dirty="0" smtClean="0">
                <a:solidFill>
                  <a:schemeClr val="bg1">
                    <a:lumMod val="95000"/>
                  </a:schemeClr>
                </a:solidFill>
                <a:sym typeface="Wingdings" pitchFamily="2" charset="2"/>
              </a:rPr>
              <a:t> Smell</a:t>
            </a:r>
          </a:p>
          <a:p>
            <a:pPr eaLnBrk="1" hangingPunct="1">
              <a:defRPr/>
            </a:pPr>
            <a:r>
              <a:rPr lang="en-US" dirty="0" smtClean="0">
                <a:solidFill>
                  <a:schemeClr val="bg1">
                    <a:lumMod val="95000"/>
                  </a:schemeClr>
                </a:solidFill>
                <a:sym typeface="Wingdings" pitchFamily="2" charset="2"/>
              </a:rPr>
              <a:t>Photo </a:t>
            </a:r>
            <a:r>
              <a:rPr lang="en-US" dirty="0" smtClean="0">
                <a:solidFill>
                  <a:schemeClr val="bg1">
                    <a:lumMod val="95000"/>
                  </a:schemeClr>
                </a:solidFill>
              </a:rPr>
              <a:t>receptor 			</a:t>
            </a:r>
            <a:r>
              <a:rPr lang="en-US" dirty="0" smtClean="0">
                <a:solidFill>
                  <a:schemeClr val="bg1">
                    <a:lumMod val="95000"/>
                  </a:schemeClr>
                </a:solidFill>
                <a:sym typeface="Wingdings" pitchFamily="2" charset="2"/>
              </a:rPr>
              <a:t> Vision/Sight</a:t>
            </a:r>
          </a:p>
          <a:p>
            <a:pPr eaLnBrk="1" hangingPunct="1">
              <a:defRPr/>
            </a:pPr>
            <a:r>
              <a:rPr lang="en-US" dirty="0" smtClean="0">
                <a:solidFill>
                  <a:schemeClr val="bg1">
                    <a:lumMod val="95000"/>
                  </a:schemeClr>
                </a:solidFill>
              </a:rPr>
              <a:t>Gustatory/Tango receptor	</a:t>
            </a:r>
            <a:r>
              <a:rPr lang="en-US" dirty="0" smtClean="0">
                <a:solidFill>
                  <a:schemeClr val="bg1">
                    <a:lumMod val="95000"/>
                  </a:schemeClr>
                </a:solidFill>
                <a:sym typeface="Wingdings" pitchFamily="2" charset="2"/>
              </a:rPr>
              <a:t> Taste</a:t>
            </a:r>
          </a:p>
          <a:p>
            <a:pPr eaLnBrk="1" hangingPunct="1">
              <a:defRPr/>
            </a:pPr>
            <a:r>
              <a:rPr lang="en-US" dirty="0" err="1" smtClean="0">
                <a:solidFill>
                  <a:schemeClr val="bg1">
                    <a:lumMod val="95000"/>
                  </a:schemeClr>
                </a:solidFill>
              </a:rPr>
              <a:t>Phono</a:t>
            </a:r>
            <a:r>
              <a:rPr lang="en-US" dirty="0" smtClean="0">
                <a:solidFill>
                  <a:schemeClr val="bg1">
                    <a:lumMod val="95000"/>
                  </a:schemeClr>
                </a:solidFill>
              </a:rPr>
              <a:t>/audio receptor		</a:t>
            </a:r>
            <a:r>
              <a:rPr lang="en-US" dirty="0" smtClean="0">
                <a:solidFill>
                  <a:schemeClr val="bg1">
                    <a:lumMod val="95000"/>
                  </a:schemeClr>
                </a:solidFill>
                <a:sym typeface="Wingdings" pitchFamily="2" charset="2"/>
              </a:rPr>
              <a:t> Sound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2000" fill="hold"/>
                                        <p:tgtEl>
                                          <p:spTgt spid="5122"/>
                                        </p:tgtEl>
                                        <p:attrNameLst>
                                          <p:attrName>ppt_w</p:attrName>
                                        </p:attrNameLst>
                                      </p:cBhvr>
                                      <p:tavLst>
                                        <p:tav tm="0">
                                          <p:val>
                                            <p:strVal val="#ppt_w+.3"/>
                                          </p:val>
                                        </p:tav>
                                        <p:tav tm="100000">
                                          <p:val>
                                            <p:strVal val="#ppt_w"/>
                                          </p:val>
                                        </p:tav>
                                      </p:tavLst>
                                    </p:anim>
                                    <p:anim calcmode="lin" valueType="num">
                                      <p:cBhvr>
                                        <p:cTn id="8" dur="2000" fill="hold"/>
                                        <p:tgtEl>
                                          <p:spTgt spid="5122"/>
                                        </p:tgtEl>
                                        <p:attrNameLst>
                                          <p:attrName>ppt_h</p:attrName>
                                        </p:attrNameLst>
                                      </p:cBhvr>
                                      <p:tavLst>
                                        <p:tav tm="0">
                                          <p:val>
                                            <p:strVal val="#ppt_h"/>
                                          </p:val>
                                        </p:tav>
                                        <p:tav tm="100000">
                                          <p:val>
                                            <p:strVal val="#ppt_h"/>
                                          </p:val>
                                        </p:tav>
                                      </p:tavLst>
                                    </p:anim>
                                    <p:animEffect transition="in" filter="fade">
                                      <p:cBhvr>
                                        <p:cTn id="9" dur="20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123">
                                            <p:txEl>
                                              <p:pRg st="0" end="0"/>
                                            </p:txEl>
                                          </p:spTgt>
                                        </p:tgtEl>
                                        <p:attrNameLst>
                                          <p:attrName>style.visibility</p:attrName>
                                        </p:attrNameLst>
                                      </p:cBhvr>
                                      <p:to>
                                        <p:strVal val="visible"/>
                                      </p:to>
                                    </p:set>
                                    <p:anim calcmode="lin" valueType="num">
                                      <p:cBhvr>
                                        <p:cTn id="14" dur="1000" fill="hold"/>
                                        <p:tgtEl>
                                          <p:spTgt spid="512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512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12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5123">
                                            <p:txEl>
                                              <p:pRg st="1" end="1"/>
                                            </p:txEl>
                                          </p:spTgt>
                                        </p:tgtEl>
                                        <p:attrNameLst>
                                          <p:attrName>style.visibility</p:attrName>
                                        </p:attrNameLst>
                                      </p:cBhvr>
                                      <p:to>
                                        <p:strVal val="visible"/>
                                      </p:to>
                                    </p:set>
                                    <p:anim calcmode="lin" valueType="num">
                                      <p:cBhvr>
                                        <p:cTn id="21" dur="1000" fill="hold"/>
                                        <p:tgtEl>
                                          <p:spTgt spid="5123">
                                            <p:txEl>
                                              <p:pRg st="1" end="1"/>
                                            </p:txEl>
                                          </p:spTgt>
                                        </p:tgtEl>
                                        <p:attrNameLst>
                                          <p:attrName>ppt_x</p:attrName>
                                        </p:attrNameLst>
                                      </p:cBhvr>
                                      <p:tavLst>
                                        <p:tav tm="0">
                                          <p:val>
                                            <p:strVal val="#ppt_x-.2"/>
                                          </p:val>
                                        </p:tav>
                                        <p:tav tm="100000">
                                          <p:val>
                                            <p:strVal val="#ppt_x"/>
                                          </p:val>
                                        </p:tav>
                                      </p:tavLst>
                                    </p:anim>
                                    <p:anim calcmode="lin" valueType="num">
                                      <p:cBhvr>
                                        <p:cTn id="22" dur="1000" fill="hold"/>
                                        <p:tgtEl>
                                          <p:spTgt spid="512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12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5123">
                                            <p:txEl>
                                              <p:pRg st="2" end="2"/>
                                            </p:txEl>
                                          </p:spTgt>
                                        </p:tgtEl>
                                        <p:attrNameLst>
                                          <p:attrName>style.visibility</p:attrName>
                                        </p:attrNameLst>
                                      </p:cBhvr>
                                      <p:to>
                                        <p:strVal val="visible"/>
                                      </p:to>
                                    </p:set>
                                    <p:animEffect transition="in" filter="fade">
                                      <p:cBhvr>
                                        <p:cTn id="28" dur="1000"/>
                                        <p:tgtEl>
                                          <p:spTgt spid="5123">
                                            <p:txEl>
                                              <p:pRg st="2" end="2"/>
                                            </p:txEl>
                                          </p:spTgt>
                                        </p:tgtEl>
                                      </p:cBhvr>
                                    </p:animEffect>
                                    <p:anim calcmode="lin" valueType="num">
                                      <p:cBhvr>
                                        <p:cTn id="29" dur="1000" fill="hold"/>
                                        <p:tgtEl>
                                          <p:spTgt spid="5123">
                                            <p:txEl>
                                              <p:pRg st="2" end="2"/>
                                            </p:txEl>
                                          </p:spTgt>
                                        </p:tgtEl>
                                        <p:attrNameLst>
                                          <p:attrName>ppt_x</p:attrName>
                                        </p:attrNameLst>
                                      </p:cBhvr>
                                      <p:tavLst>
                                        <p:tav tm="0">
                                          <p:val>
                                            <p:strVal val="#ppt_x-.1"/>
                                          </p:val>
                                        </p:tav>
                                        <p:tav tm="100000">
                                          <p:val>
                                            <p:strVal val="#ppt_x"/>
                                          </p:val>
                                        </p:tav>
                                      </p:tavLst>
                                    </p:anim>
                                    <p:anim calcmode="lin" valueType="num">
                                      <p:cBhvr>
                                        <p:cTn id="30" dur="10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nodeType="clickEffect">
                                  <p:stCondLst>
                                    <p:cond delay="0"/>
                                  </p:stCondLst>
                                  <p:iterate type="lt">
                                    <p:tmPct val="10000"/>
                                  </p:iterate>
                                  <p:childTnLst>
                                    <p:set>
                                      <p:cBhvr>
                                        <p:cTn id="34" dur="1" fill="hold">
                                          <p:stCondLst>
                                            <p:cond delay="0"/>
                                          </p:stCondLst>
                                        </p:cTn>
                                        <p:tgtEl>
                                          <p:spTgt spid="5123">
                                            <p:txEl>
                                              <p:pRg st="3" end="3"/>
                                            </p:txEl>
                                          </p:spTgt>
                                        </p:tgtEl>
                                        <p:attrNameLst>
                                          <p:attrName>style.visibility</p:attrName>
                                        </p:attrNameLst>
                                      </p:cBhvr>
                                      <p:to>
                                        <p:strVal val="visible"/>
                                      </p:to>
                                    </p:set>
                                    <p:animEffect transition="in" filter="fade">
                                      <p:cBhvr>
                                        <p:cTn id="35" dur="1000"/>
                                        <p:tgtEl>
                                          <p:spTgt spid="5123">
                                            <p:txEl>
                                              <p:pRg st="3" end="3"/>
                                            </p:txEl>
                                          </p:spTgt>
                                        </p:tgtEl>
                                      </p:cBhvr>
                                    </p:animEffect>
                                    <p:anim calcmode="lin" valueType="num">
                                      <p:cBhvr>
                                        <p:cTn id="36" dur="1000" fill="hold"/>
                                        <p:tgtEl>
                                          <p:spTgt spid="5123">
                                            <p:txEl>
                                              <p:pRg st="3" end="3"/>
                                            </p:txEl>
                                          </p:spTgt>
                                        </p:tgtEl>
                                        <p:attrNameLst>
                                          <p:attrName>ppt_x</p:attrName>
                                        </p:attrNameLst>
                                      </p:cBhvr>
                                      <p:tavLst>
                                        <p:tav tm="0">
                                          <p:val>
                                            <p:strVal val="#ppt_x-.1"/>
                                          </p:val>
                                        </p:tav>
                                        <p:tav tm="100000">
                                          <p:val>
                                            <p:strVal val="#ppt_x"/>
                                          </p:val>
                                        </p:tav>
                                      </p:tavLst>
                                    </p:anim>
                                    <p:anim calcmode="lin" valueType="num">
                                      <p:cBhvr>
                                        <p:cTn id="37" dur="1000" fill="hold"/>
                                        <p:tgtEl>
                                          <p:spTgt spid="5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nodeType="clickEffect">
                                  <p:stCondLst>
                                    <p:cond delay="0"/>
                                  </p:stCondLst>
                                  <p:iterate type="lt">
                                    <p:tmPct val="10000"/>
                                  </p:iterate>
                                  <p:childTnLst>
                                    <p:set>
                                      <p:cBhvr>
                                        <p:cTn id="41" dur="1" fill="hold">
                                          <p:stCondLst>
                                            <p:cond delay="0"/>
                                          </p:stCondLst>
                                        </p:cTn>
                                        <p:tgtEl>
                                          <p:spTgt spid="5123">
                                            <p:txEl>
                                              <p:pRg st="4" end="4"/>
                                            </p:txEl>
                                          </p:spTgt>
                                        </p:tgtEl>
                                        <p:attrNameLst>
                                          <p:attrName>style.visibility</p:attrName>
                                        </p:attrNameLst>
                                      </p:cBhvr>
                                      <p:to>
                                        <p:strVal val="visible"/>
                                      </p:to>
                                    </p:set>
                                    <p:animEffect transition="in" filter="fade">
                                      <p:cBhvr>
                                        <p:cTn id="42" dur="1000"/>
                                        <p:tgtEl>
                                          <p:spTgt spid="5123">
                                            <p:txEl>
                                              <p:pRg st="4" end="4"/>
                                            </p:txEl>
                                          </p:spTgt>
                                        </p:tgtEl>
                                      </p:cBhvr>
                                    </p:animEffect>
                                    <p:anim calcmode="lin" valueType="num">
                                      <p:cBhvr>
                                        <p:cTn id="43" dur="1000" fill="hold"/>
                                        <p:tgtEl>
                                          <p:spTgt spid="5123">
                                            <p:txEl>
                                              <p:pRg st="4" end="4"/>
                                            </p:txEl>
                                          </p:spTgt>
                                        </p:tgtEl>
                                        <p:attrNameLst>
                                          <p:attrName>ppt_x</p:attrName>
                                        </p:attrNameLst>
                                      </p:cBhvr>
                                      <p:tavLst>
                                        <p:tav tm="0">
                                          <p:val>
                                            <p:strVal val="#ppt_x-.1"/>
                                          </p:val>
                                        </p:tav>
                                        <p:tav tm="100000">
                                          <p:val>
                                            <p:strVal val="#ppt_x"/>
                                          </p:val>
                                        </p:tav>
                                      </p:tavLst>
                                    </p:anim>
                                    <p:anim calcmode="lin" valueType="num">
                                      <p:cBhvr>
                                        <p:cTn id="44" dur="1000" fill="hold"/>
                                        <p:tgtEl>
                                          <p:spTgt spid="51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nodeType="clickEffect">
                                  <p:stCondLst>
                                    <p:cond delay="0"/>
                                  </p:stCondLst>
                                  <p:iterate type="lt">
                                    <p:tmPct val="10000"/>
                                  </p:iterate>
                                  <p:childTnLst>
                                    <p:set>
                                      <p:cBhvr>
                                        <p:cTn id="48" dur="1" fill="hold">
                                          <p:stCondLst>
                                            <p:cond delay="0"/>
                                          </p:stCondLst>
                                        </p:cTn>
                                        <p:tgtEl>
                                          <p:spTgt spid="5123">
                                            <p:txEl>
                                              <p:pRg st="5" end="5"/>
                                            </p:txEl>
                                          </p:spTgt>
                                        </p:tgtEl>
                                        <p:attrNameLst>
                                          <p:attrName>style.visibility</p:attrName>
                                        </p:attrNameLst>
                                      </p:cBhvr>
                                      <p:to>
                                        <p:strVal val="visible"/>
                                      </p:to>
                                    </p:set>
                                    <p:animEffect transition="in" filter="fade">
                                      <p:cBhvr>
                                        <p:cTn id="49" dur="1000"/>
                                        <p:tgtEl>
                                          <p:spTgt spid="5123">
                                            <p:txEl>
                                              <p:pRg st="5" end="5"/>
                                            </p:txEl>
                                          </p:spTgt>
                                        </p:tgtEl>
                                      </p:cBhvr>
                                    </p:animEffect>
                                    <p:anim calcmode="lin" valueType="num">
                                      <p:cBhvr>
                                        <p:cTn id="50" dur="1000" fill="hold"/>
                                        <p:tgtEl>
                                          <p:spTgt spid="5123">
                                            <p:txEl>
                                              <p:pRg st="5" end="5"/>
                                            </p:txEl>
                                          </p:spTgt>
                                        </p:tgtEl>
                                        <p:attrNameLst>
                                          <p:attrName>ppt_x</p:attrName>
                                        </p:attrNameLst>
                                      </p:cBhvr>
                                      <p:tavLst>
                                        <p:tav tm="0">
                                          <p:val>
                                            <p:strVal val="#ppt_x-.1"/>
                                          </p:val>
                                        </p:tav>
                                        <p:tav tm="100000">
                                          <p:val>
                                            <p:strVal val="#ppt_x"/>
                                          </p:val>
                                        </p:tav>
                                      </p:tavLst>
                                    </p:anim>
                                    <p:anim calcmode="lin" valueType="num">
                                      <p:cBhvr>
                                        <p:cTn id="51" dur="1000" fill="hold"/>
                                        <p:tgtEl>
                                          <p:spTgt spid="51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0" presetClass="entr" presetSubtype="0" fill="hold" nodeType="clickEffect">
                                  <p:stCondLst>
                                    <p:cond delay="0"/>
                                  </p:stCondLst>
                                  <p:iterate type="lt">
                                    <p:tmPct val="10000"/>
                                  </p:iterate>
                                  <p:childTnLst>
                                    <p:set>
                                      <p:cBhvr>
                                        <p:cTn id="55" dur="1" fill="hold">
                                          <p:stCondLst>
                                            <p:cond delay="0"/>
                                          </p:stCondLst>
                                        </p:cTn>
                                        <p:tgtEl>
                                          <p:spTgt spid="5123">
                                            <p:txEl>
                                              <p:pRg st="6" end="6"/>
                                            </p:txEl>
                                          </p:spTgt>
                                        </p:tgtEl>
                                        <p:attrNameLst>
                                          <p:attrName>style.visibility</p:attrName>
                                        </p:attrNameLst>
                                      </p:cBhvr>
                                      <p:to>
                                        <p:strVal val="visible"/>
                                      </p:to>
                                    </p:set>
                                    <p:animEffect transition="in" filter="fade">
                                      <p:cBhvr>
                                        <p:cTn id="56" dur="1000"/>
                                        <p:tgtEl>
                                          <p:spTgt spid="5123">
                                            <p:txEl>
                                              <p:pRg st="6" end="6"/>
                                            </p:txEl>
                                          </p:spTgt>
                                        </p:tgtEl>
                                      </p:cBhvr>
                                    </p:animEffect>
                                    <p:anim calcmode="lin" valueType="num">
                                      <p:cBhvr>
                                        <p:cTn id="57" dur="1000" fill="hold"/>
                                        <p:tgtEl>
                                          <p:spTgt spid="5123">
                                            <p:txEl>
                                              <p:pRg st="6" end="6"/>
                                            </p:txEl>
                                          </p:spTgt>
                                        </p:tgtEl>
                                        <p:attrNameLst>
                                          <p:attrName>ppt_x</p:attrName>
                                        </p:attrNameLst>
                                      </p:cBhvr>
                                      <p:tavLst>
                                        <p:tav tm="0">
                                          <p:val>
                                            <p:strVal val="#ppt_x-.1"/>
                                          </p:val>
                                        </p:tav>
                                        <p:tav tm="100000">
                                          <p:val>
                                            <p:strVal val="#ppt_x"/>
                                          </p:val>
                                        </p:tav>
                                      </p:tavLst>
                                    </p:anim>
                                    <p:anim calcmode="lin" valueType="num">
                                      <p:cBhvr>
                                        <p:cTn id="58" dur="1000" fill="hold"/>
                                        <p:tgtEl>
                                          <p:spTgt spid="512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1417638"/>
          </a:xfrm>
          <a:effectLst>
            <a:outerShdw dist="35921" dir="2700000" algn="ctr" rotWithShape="0">
              <a:schemeClr val="bg2"/>
            </a:outerShdw>
          </a:effectLst>
        </p:spPr>
        <p:txBody>
          <a:bodyPr/>
          <a:lstStyle/>
          <a:p>
            <a:pPr eaLnBrk="1" hangingPunct="1">
              <a:defRPr/>
            </a:pPr>
            <a:r>
              <a:rPr lang="en-US" b="1" u="sng" smtClean="0">
                <a:solidFill>
                  <a:srgbClr val="FFCC00"/>
                </a:solidFill>
              </a:rPr>
              <a:t>Endocrine Glands</a:t>
            </a:r>
          </a:p>
        </p:txBody>
      </p:sp>
      <p:sp>
        <p:nvSpPr>
          <p:cNvPr id="60419" name="Rectangle 3"/>
          <p:cNvSpPr>
            <a:spLocks noGrp="1" noChangeArrowheads="1"/>
          </p:cNvSpPr>
          <p:nvPr>
            <p:ph type="body" idx="1"/>
          </p:nvPr>
        </p:nvSpPr>
        <p:spPr>
          <a:xfrm>
            <a:off x="0" y="1600200"/>
            <a:ext cx="9144000" cy="5257800"/>
          </a:xfrm>
          <a:effectLst>
            <a:outerShdw dist="35921" dir="2700000" algn="ctr" rotWithShape="0">
              <a:schemeClr val="bg2"/>
            </a:outerShdw>
          </a:effectLst>
        </p:spPr>
        <p:txBody>
          <a:bodyPr/>
          <a:lstStyle/>
          <a:p>
            <a:pPr eaLnBrk="1" hangingPunct="1">
              <a:buClr>
                <a:schemeClr val="tx1"/>
              </a:buClr>
              <a:buFont typeface="Wingdings" pitchFamily="2" charset="2"/>
              <a:buChar char="§"/>
              <a:defRPr/>
            </a:pPr>
            <a:r>
              <a:rPr lang="en-US" smtClean="0">
                <a:solidFill>
                  <a:schemeClr val="bg1"/>
                </a:solidFill>
              </a:rPr>
              <a:t>The glands which secrete hormones are called endocrine glands.</a:t>
            </a:r>
          </a:p>
          <a:p>
            <a:pPr eaLnBrk="1" hangingPunct="1">
              <a:buClr>
                <a:schemeClr val="tx1"/>
              </a:buClr>
              <a:buFont typeface="Wingdings" pitchFamily="2" charset="2"/>
              <a:buChar char="§"/>
              <a:defRPr/>
            </a:pPr>
            <a:r>
              <a:rPr lang="en-US" smtClean="0">
                <a:solidFill>
                  <a:schemeClr val="bg1"/>
                </a:solidFill>
              </a:rPr>
              <a:t>These glands, which do not have ducts to pass hormones directly discharge the hormones into the blood stream.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p:cTn id="7" dur="500" fill="hold"/>
                                        <p:tgtEl>
                                          <p:spTgt spid="60418"/>
                                        </p:tgtEl>
                                        <p:attrNameLst>
                                          <p:attrName>ppt_w</p:attrName>
                                        </p:attrNameLst>
                                      </p:cBhvr>
                                      <p:tavLst>
                                        <p:tav tm="0">
                                          <p:val>
                                            <p:fltVal val="0"/>
                                          </p:val>
                                        </p:tav>
                                        <p:tav tm="100000">
                                          <p:val>
                                            <p:strVal val="#ppt_w"/>
                                          </p:val>
                                        </p:tav>
                                      </p:tavLst>
                                    </p:anim>
                                    <p:anim calcmode="lin" valueType="num">
                                      <p:cBhvr>
                                        <p:cTn id="8" dur="500" fill="hold"/>
                                        <p:tgtEl>
                                          <p:spTgt spid="604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60419">
                                            <p:txEl>
                                              <p:pRg st="0" end="0"/>
                                            </p:txEl>
                                          </p:spTgt>
                                        </p:tgtEl>
                                        <p:attrNameLst>
                                          <p:attrName>style.visibility</p:attrName>
                                        </p:attrNameLst>
                                      </p:cBhvr>
                                      <p:to>
                                        <p:strVal val="visible"/>
                                      </p:to>
                                    </p:set>
                                    <p:anim calcmode="lin" valueType="num">
                                      <p:cBhvr>
                                        <p:cTn id="13" dur="1000" fill="hold"/>
                                        <p:tgtEl>
                                          <p:spTgt spid="60419">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60419">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6041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60419">
                                            <p:txEl>
                                              <p:pRg st="1" end="1"/>
                                            </p:txEl>
                                          </p:spTgt>
                                        </p:tgtEl>
                                        <p:attrNameLst>
                                          <p:attrName>style.visibility</p:attrName>
                                        </p:attrNameLst>
                                      </p:cBhvr>
                                      <p:to>
                                        <p:strVal val="visible"/>
                                      </p:to>
                                    </p:set>
                                    <p:anim calcmode="lin" valueType="num">
                                      <p:cBhvr>
                                        <p:cTn id="20" dur="1000" fill="hold"/>
                                        <p:tgtEl>
                                          <p:spTgt spid="60419">
                                            <p:txEl>
                                              <p:pRg st="1" end="1"/>
                                            </p:txEl>
                                          </p:spTgt>
                                        </p:tgtEl>
                                        <p:attrNameLst>
                                          <p:attrName>ppt_w</p:attrName>
                                        </p:attrNameLst>
                                      </p:cBhvr>
                                      <p:tavLst>
                                        <p:tav tm="0">
                                          <p:val>
                                            <p:strVal val="#ppt_w+.3"/>
                                          </p:val>
                                        </p:tav>
                                        <p:tav tm="100000">
                                          <p:val>
                                            <p:strVal val="#ppt_w"/>
                                          </p:val>
                                        </p:tav>
                                      </p:tavLst>
                                    </p:anim>
                                    <p:anim calcmode="lin" valueType="num">
                                      <p:cBhvr>
                                        <p:cTn id="21" dur="1000" fill="hold"/>
                                        <p:tgtEl>
                                          <p:spTgt spid="60419">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60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0"/>
            <a:ext cx="9144000" cy="1417638"/>
          </a:xfrm>
          <a:effectLst>
            <a:outerShdw dist="35921" dir="2700000" algn="ctr" rotWithShape="0">
              <a:schemeClr val="bg2"/>
            </a:outerShdw>
          </a:effectLst>
        </p:spPr>
        <p:txBody>
          <a:bodyPr/>
          <a:lstStyle/>
          <a:p>
            <a:pPr eaLnBrk="1" hangingPunct="1">
              <a:defRPr/>
            </a:pPr>
            <a:r>
              <a:rPr lang="en-US" sz="4000" b="1" u="sng" smtClean="0"/>
              <a:t>HUMAN</a:t>
            </a:r>
            <a:r>
              <a:rPr lang="en-US" sz="4000" b="1" smtClean="0"/>
              <a:t> </a:t>
            </a:r>
            <a:r>
              <a:rPr lang="en-US" sz="4000" b="1" u="sng" smtClean="0">
                <a:solidFill>
                  <a:schemeClr val="accent2"/>
                </a:solidFill>
              </a:rPr>
              <a:t>ENDOCRINE GLANDS</a:t>
            </a:r>
            <a:r>
              <a:rPr lang="en-US" sz="4000" b="1" u="sng" smtClean="0"/>
              <a:t>, </a:t>
            </a:r>
            <a:r>
              <a:rPr lang="en-US" sz="4000" b="1" u="sng" smtClean="0">
                <a:solidFill>
                  <a:srgbClr val="003300"/>
                </a:solidFill>
              </a:rPr>
              <a:t>HORMONES</a:t>
            </a:r>
            <a:r>
              <a:rPr lang="en-US" sz="4000" b="1" smtClean="0"/>
              <a:t> </a:t>
            </a:r>
            <a:r>
              <a:rPr lang="en-US" sz="4000" b="1" u="sng" smtClean="0"/>
              <a:t>and their</a:t>
            </a:r>
            <a:r>
              <a:rPr lang="en-US" sz="4000" b="1" smtClean="0"/>
              <a:t> </a:t>
            </a:r>
            <a:r>
              <a:rPr lang="en-US" sz="4000" b="1" u="sng" smtClean="0">
                <a:solidFill>
                  <a:srgbClr val="A50021"/>
                </a:solidFill>
              </a:rPr>
              <a:t>FUNCTIONS</a:t>
            </a:r>
          </a:p>
        </p:txBody>
      </p:sp>
      <p:sp>
        <p:nvSpPr>
          <p:cNvPr id="72707" name="Rectangle 3"/>
          <p:cNvSpPr>
            <a:spLocks noGrp="1" noChangeArrowheads="1"/>
          </p:cNvSpPr>
          <p:nvPr>
            <p:ph type="body" idx="1"/>
          </p:nvPr>
        </p:nvSpPr>
        <p:spPr>
          <a:xfrm>
            <a:off x="0" y="1600200"/>
            <a:ext cx="9144000" cy="5257800"/>
          </a:xfrm>
          <a:effectLst>
            <a:outerShdw dist="35921" dir="2700000" algn="ctr" rotWithShape="0">
              <a:schemeClr val="bg2"/>
            </a:outerShdw>
          </a:effectLst>
        </p:spPr>
        <p:txBody>
          <a:bodyPr/>
          <a:lstStyle/>
          <a:p>
            <a:pPr marL="660400" indent="-660400" eaLnBrk="1" hangingPunct="1">
              <a:buClr>
                <a:schemeClr val="accent2"/>
              </a:buClr>
              <a:buFontTx/>
              <a:buAutoNum type="arabicPeriod"/>
              <a:defRPr/>
            </a:pPr>
            <a:r>
              <a:rPr lang="en-US" b="1" u="sng" smtClean="0">
                <a:solidFill>
                  <a:srgbClr val="333399"/>
                </a:solidFill>
              </a:rPr>
              <a:t>HYPOTHALAMUS</a:t>
            </a:r>
          </a:p>
          <a:p>
            <a:pPr marL="660400" indent="-660400" eaLnBrk="1" hangingPunct="1">
              <a:buClr>
                <a:srgbClr val="003300"/>
              </a:buClr>
              <a:buFontTx/>
              <a:buAutoNum type="romanLcPeriod"/>
              <a:defRPr/>
            </a:pPr>
            <a:r>
              <a:rPr lang="en-US" b="1" smtClean="0">
                <a:solidFill>
                  <a:srgbClr val="003300"/>
                </a:solidFill>
              </a:rPr>
              <a:t>Neurohormone</a:t>
            </a:r>
            <a:r>
              <a:rPr lang="en-US" smtClean="0">
                <a:solidFill>
                  <a:srgbClr val="FF0000"/>
                </a:solidFill>
              </a:rPr>
              <a:t> </a:t>
            </a:r>
          </a:p>
          <a:p>
            <a:pPr marL="660400" indent="-660400" eaLnBrk="1" hangingPunct="1">
              <a:buClr>
                <a:srgbClr val="A50021"/>
              </a:buClr>
              <a:buFontTx/>
              <a:buAutoNum type="alphaLcPeriod"/>
              <a:defRPr/>
            </a:pPr>
            <a:r>
              <a:rPr lang="en-US" smtClean="0">
                <a:solidFill>
                  <a:srgbClr val="A50021"/>
                </a:solidFill>
              </a:rPr>
              <a:t>It controls the secretions from the pituitary gland.</a:t>
            </a:r>
          </a:p>
          <a:p>
            <a:pPr marL="660400" indent="-660400" eaLnBrk="1" hangingPunct="1">
              <a:buClr>
                <a:srgbClr val="A50021"/>
              </a:buClr>
              <a:buFontTx/>
              <a:buAutoNum type="alphaLcPeriod"/>
              <a:defRPr/>
            </a:pPr>
            <a:r>
              <a:rPr lang="en-US" smtClean="0">
                <a:solidFill>
                  <a:srgbClr val="A50021"/>
                </a:solidFill>
              </a:rPr>
              <a:t>Controlling centre of our hunger, thirst, emotions and temperature.</a:t>
            </a:r>
          </a:p>
          <a:p>
            <a:pPr marL="660400" indent="-660400" eaLnBrk="1" hangingPunct="1">
              <a:buClr>
                <a:srgbClr val="A50021"/>
              </a:buClr>
              <a:buFontTx/>
              <a:buAutoNum type="alphaLcPeriod"/>
              <a:defRPr/>
            </a:pPr>
            <a:r>
              <a:rPr lang="en-US" smtClean="0">
                <a:solidFill>
                  <a:srgbClr val="A50021"/>
                </a:solidFill>
              </a:rPr>
              <a:t>Acts as a relay station for the sensory impulses.</a:t>
            </a:r>
            <a:endParaRPr lang="en-US"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2706"/>
                                        </p:tgtEl>
                                        <p:attrNameLst>
                                          <p:attrName>style.visibility</p:attrName>
                                        </p:attrNameLst>
                                      </p:cBhvr>
                                      <p:to>
                                        <p:strVal val="visible"/>
                                      </p:to>
                                    </p:set>
                                    <p:anim by="(-#ppt_w*2)" calcmode="lin" valueType="num">
                                      <p:cBhvr rctx="PPT">
                                        <p:cTn id="7" dur="500" autoRev="1" fill="hold">
                                          <p:stCondLst>
                                            <p:cond delay="0"/>
                                          </p:stCondLst>
                                        </p:cTn>
                                        <p:tgtEl>
                                          <p:spTgt spid="72706"/>
                                        </p:tgtEl>
                                        <p:attrNameLst>
                                          <p:attrName>ppt_w</p:attrName>
                                        </p:attrNameLst>
                                      </p:cBhvr>
                                    </p:anim>
                                    <p:anim by="(#ppt_w*0.50)" calcmode="lin" valueType="num">
                                      <p:cBhvr>
                                        <p:cTn id="8" dur="500" decel="50000" autoRev="1" fill="hold">
                                          <p:stCondLst>
                                            <p:cond delay="0"/>
                                          </p:stCondLst>
                                        </p:cTn>
                                        <p:tgtEl>
                                          <p:spTgt spid="72706"/>
                                        </p:tgtEl>
                                        <p:attrNameLst>
                                          <p:attrName>ppt_x</p:attrName>
                                        </p:attrNameLst>
                                      </p:cBhvr>
                                    </p:anim>
                                    <p:anim from="(-#ppt_h/2)" to="(#ppt_y)" calcmode="lin" valueType="num">
                                      <p:cBhvr>
                                        <p:cTn id="9" dur="1000" fill="hold">
                                          <p:stCondLst>
                                            <p:cond delay="0"/>
                                          </p:stCondLst>
                                        </p:cTn>
                                        <p:tgtEl>
                                          <p:spTgt spid="72706"/>
                                        </p:tgtEl>
                                        <p:attrNameLst>
                                          <p:attrName>ppt_y</p:attrName>
                                        </p:attrNameLst>
                                      </p:cBhvr>
                                    </p:anim>
                                    <p:animRot by="21600000">
                                      <p:cBhvr>
                                        <p:cTn id="10" dur="1000" fill="hold">
                                          <p:stCondLst>
                                            <p:cond delay="0"/>
                                          </p:stCondLst>
                                        </p:cTn>
                                        <p:tgtEl>
                                          <p:spTgt spid="7270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nodeType="clickEffect">
                                  <p:stCondLst>
                                    <p:cond delay="0"/>
                                  </p:stCondLst>
                                  <p:iterate type="lt">
                                    <p:tmPct val="50000"/>
                                  </p:iterate>
                                  <p:childTnLst>
                                    <p:set>
                                      <p:cBhvr>
                                        <p:cTn id="14" dur="1" fill="hold">
                                          <p:stCondLst>
                                            <p:cond delay="0"/>
                                          </p:stCondLst>
                                        </p:cTn>
                                        <p:tgtEl>
                                          <p:spTgt spid="72707">
                                            <p:txEl>
                                              <p:pRg st="0" end="0"/>
                                            </p:txEl>
                                          </p:spTgt>
                                        </p:tgtEl>
                                        <p:attrNameLst>
                                          <p:attrName>style.visibility</p:attrName>
                                        </p:attrNameLst>
                                      </p:cBhvr>
                                      <p:to>
                                        <p:strVal val="visible"/>
                                      </p:to>
                                    </p:set>
                                    <p:set>
                                      <p:cBhvr>
                                        <p:cTn id="15" dur="455" fill="hold">
                                          <p:stCondLst>
                                            <p:cond delay="0"/>
                                          </p:stCondLst>
                                        </p:cTn>
                                        <p:tgtEl>
                                          <p:spTgt spid="72707">
                                            <p:txEl>
                                              <p:pRg st="0" end="0"/>
                                            </p:txEl>
                                          </p:spTgt>
                                        </p:tgtEl>
                                        <p:attrNameLst>
                                          <p:attrName>style.rotation</p:attrName>
                                        </p:attrNameLst>
                                      </p:cBhvr>
                                      <p:to>
                                        <p:strVal val="-45.0"/>
                                      </p:to>
                                    </p:set>
                                    <p:anim calcmode="lin" valueType="num">
                                      <p:cBhvr>
                                        <p:cTn id="16" dur="455" fill="hold">
                                          <p:stCondLst>
                                            <p:cond delay="455"/>
                                          </p:stCondLst>
                                        </p:cTn>
                                        <p:tgtEl>
                                          <p:spTgt spid="7270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72707">
                                            <p:txEl>
                                              <p:pRg st="0" end="0"/>
                                            </p:txEl>
                                          </p:spTgt>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7270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7270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0" presetClass="entr" presetSubtype="0" fill="hold" nodeType="clickEffect">
                                  <p:stCondLst>
                                    <p:cond delay="0"/>
                                  </p:stCondLst>
                                  <p:iterate type="lt">
                                    <p:tmPct val="10000"/>
                                  </p:iterate>
                                  <p:childTnLst>
                                    <p:set>
                                      <p:cBhvr>
                                        <p:cTn id="23" dur="1" fill="hold">
                                          <p:stCondLst>
                                            <p:cond delay="0"/>
                                          </p:stCondLst>
                                        </p:cTn>
                                        <p:tgtEl>
                                          <p:spTgt spid="72707">
                                            <p:txEl>
                                              <p:pRg st="1" end="1"/>
                                            </p:txEl>
                                          </p:spTgt>
                                        </p:tgtEl>
                                        <p:attrNameLst>
                                          <p:attrName>style.visibility</p:attrName>
                                        </p:attrNameLst>
                                      </p:cBhvr>
                                      <p:to>
                                        <p:strVal val="visible"/>
                                      </p:to>
                                    </p:set>
                                    <p:animEffect transition="in" filter="fade">
                                      <p:cBhvr>
                                        <p:cTn id="24" dur="1000"/>
                                        <p:tgtEl>
                                          <p:spTgt spid="72707">
                                            <p:txEl>
                                              <p:pRg st="1" end="1"/>
                                            </p:txEl>
                                          </p:spTgt>
                                        </p:tgtEl>
                                      </p:cBhvr>
                                    </p:animEffect>
                                    <p:anim calcmode="lin" valueType="num">
                                      <p:cBhvr>
                                        <p:cTn id="25" dur="1000" fill="hold"/>
                                        <p:tgtEl>
                                          <p:spTgt spid="72707">
                                            <p:txEl>
                                              <p:pRg st="1" end="1"/>
                                            </p:txEl>
                                          </p:spTgt>
                                        </p:tgtEl>
                                        <p:attrNameLst>
                                          <p:attrName>ppt_x</p:attrName>
                                        </p:attrNameLst>
                                      </p:cBhvr>
                                      <p:tavLst>
                                        <p:tav tm="0">
                                          <p:val>
                                            <p:strVal val="#ppt_x-.1"/>
                                          </p:val>
                                        </p:tav>
                                        <p:tav tm="100000">
                                          <p:val>
                                            <p:strVal val="#ppt_x"/>
                                          </p:val>
                                        </p:tav>
                                      </p:tavLst>
                                    </p:anim>
                                    <p:anim calcmode="lin" valueType="num">
                                      <p:cBhvr>
                                        <p:cTn id="26" dur="1000" fill="hold"/>
                                        <p:tgtEl>
                                          <p:spTgt spid="727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nodeType="clickEffect">
                                  <p:stCondLst>
                                    <p:cond delay="0"/>
                                  </p:stCondLst>
                                  <p:iterate type="lt">
                                    <p:tmPct val="10000"/>
                                  </p:iterate>
                                  <p:childTnLst>
                                    <p:set>
                                      <p:cBhvr>
                                        <p:cTn id="30" dur="1" fill="hold">
                                          <p:stCondLst>
                                            <p:cond delay="0"/>
                                          </p:stCondLst>
                                        </p:cTn>
                                        <p:tgtEl>
                                          <p:spTgt spid="72707">
                                            <p:txEl>
                                              <p:pRg st="2" end="2"/>
                                            </p:txEl>
                                          </p:spTgt>
                                        </p:tgtEl>
                                        <p:attrNameLst>
                                          <p:attrName>style.visibility</p:attrName>
                                        </p:attrNameLst>
                                      </p:cBhvr>
                                      <p:to>
                                        <p:strVal val="visible"/>
                                      </p:to>
                                    </p:set>
                                    <p:anim calcmode="lin" valueType="num">
                                      <p:cBhvr>
                                        <p:cTn id="31" dur="500" fill="hold"/>
                                        <p:tgtEl>
                                          <p:spTgt spid="7270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72707">
                                            <p:txEl>
                                              <p:pRg st="2" end="2"/>
                                            </p:txEl>
                                          </p:spTgt>
                                        </p:tgtEl>
                                        <p:attrNameLst>
                                          <p:attrName>ppt_y</p:attrName>
                                        </p:attrNameLst>
                                      </p:cBhvr>
                                      <p:tavLst>
                                        <p:tav tm="0">
                                          <p:val>
                                            <p:strVal val="#ppt_y"/>
                                          </p:val>
                                        </p:tav>
                                        <p:tav tm="100000">
                                          <p:val>
                                            <p:strVal val="#ppt_y"/>
                                          </p:val>
                                        </p:tav>
                                      </p:tavLst>
                                    </p:anim>
                                    <p:anim calcmode="lin" valueType="num">
                                      <p:cBhvr>
                                        <p:cTn id="33" dur="500" fill="hold"/>
                                        <p:tgtEl>
                                          <p:spTgt spid="7270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7270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72707">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nodeType="clickEffect">
                                  <p:stCondLst>
                                    <p:cond delay="0"/>
                                  </p:stCondLst>
                                  <p:iterate type="lt">
                                    <p:tmPct val="10000"/>
                                  </p:iterate>
                                  <p:childTnLst>
                                    <p:set>
                                      <p:cBhvr>
                                        <p:cTn id="39" dur="1" fill="hold">
                                          <p:stCondLst>
                                            <p:cond delay="0"/>
                                          </p:stCondLst>
                                        </p:cTn>
                                        <p:tgtEl>
                                          <p:spTgt spid="72707">
                                            <p:txEl>
                                              <p:pRg st="3" end="3"/>
                                            </p:txEl>
                                          </p:spTgt>
                                        </p:tgtEl>
                                        <p:attrNameLst>
                                          <p:attrName>style.visibility</p:attrName>
                                        </p:attrNameLst>
                                      </p:cBhvr>
                                      <p:to>
                                        <p:strVal val="visible"/>
                                      </p:to>
                                    </p:set>
                                    <p:anim calcmode="lin" valueType="num">
                                      <p:cBhvr>
                                        <p:cTn id="40" dur="500" fill="hold"/>
                                        <p:tgtEl>
                                          <p:spTgt spid="7270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72707">
                                            <p:txEl>
                                              <p:pRg st="3" end="3"/>
                                            </p:txEl>
                                          </p:spTgt>
                                        </p:tgtEl>
                                        <p:attrNameLst>
                                          <p:attrName>ppt_y</p:attrName>
                                        </p:attrNameLst>
                                      </p:cBhvr>
                                      <p:tavLst>
                                        <p:tav tm="0">
                                          <p:val>
                                            <p:strVal val="#ppt_y"/>
                                          </p:val>
                                        </p:tav>
                                        <p:tav tm="100000">
                                          <p:val>
                                            <p:strVal val="#ppt_y"/>
                                          </p:val>
                                        </p:tav>
                                      </p:tavLst>
                                    </p:anim>
                                    <p:anim calcmode="lin" valueType="num">
                                      <p:cBhvr>
                                        <p:cTn id="42" dur="500" fill="hold"/>
                                        <p:tgtEl>
                                          <p:spTgt spid="7270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7270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72707">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nodeType="clickEffect">
                                  <p:stCondLst>
                                    <p:cond delay="0"/>
                                  </p:stCondLst>
                                  <p:iterate type="lt">
                                    <p:tmPct val="10000"/>
                                  </p:iterate>
                                  <p:childTnLst>
                                    <p:set>
                                      <p:cBhvr>
                                        <p:cTn id="48" dur="1" fill="hold">
                                          <p:stCondLst>
                                            <p:cond delay="0"/>
                                          </p:stCondLst>
                                        </p:cTn>
                                        <p:tgtEl>
                                          <p:spTgt spid="72707">
                                            <p:txEl>
                                              <p:pRg st="4" end="4"/>
                                            </p:txEl>
                                          </p:spTgt>
                                        </p:tgtEl>
                                        <p:attrNameLst>
                                          <p:attrName>style.visibility</p:attrName>
                                        </p:attrNameLst>
                                      </p:cBhvr>
                                      <p:to>
                                        <p:strVal val="visible"/>
                                      </p:to>
                                    </p:set>
                                    <p:anim calcmode="lin" valueType="num">
                                      <p:cBhvr>
                                        <p:cTn id="49" dur="500" fill="hold"/>
                                        <p:tgtEl>
                                          <p:spTgt spid="72707">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72707">
                                            <p:txEl>
                                              <p:pRg st="4" end="4"/>
                                            </p:txEl>
                                          </p:spTgt>
                                        </p:tgtEl>
                                        <p:attrNameLst>
                                          <p:attrName>ppt_y</p:attrName>
                                        </p:attrNameLst>
                                      </p:cBhvr>
                                      <p:tavLst>
                                        <p:tav tm="0">
                                          <p:val>
                                            <p:strVal val="#ppt_y"/>
                                          </p:val>
                                        </p:tav>
                                        <p:tav tm="100000">
                                          <p:val>
                                            <p:strVal val="#ppt_y"/>
                                          </p:val>
                                        </p:tav>
                                      </p:tavLst>
                                    </p:anim>
                                    <p:anim calcmode="lin" valueType="num">
                                      <p:cBhvr>
                                        <p:cTn id="51" dur="500" fill="hold"/>
                                        <p:tgtEl>
                                          <p:spTgt spid="72707">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72707">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727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0" y="0"/>
            <a:ext cx="9144000" cy="6858000"/>
          </a:xfrm>
          <a:effectLst>
            <a:outerShdw dist="35921" dir="2700000" algn="ctr" rotWithShape="0">
              <a:schemeClr val="bg2"/>
            </a:outerShdw>
          </a:effectLst>
        </p:spPr>
        <p:txBody>
          <a:bodyPr/>
          <a:lstStyle/>
          <a:p>
            <a:pPr marL="660400" indent="-660400" eaLnBrk="1" hangingPunct="1">
              <a:buClr>
                <a:schemeClr val="accent2"/>
              </a:buClr>
              <a:buFontTx/>
              <a:buAutoNum type="arabicPeriod" startAt="2"/>
              <a:defRPr/>
            </a:pPr>
            <a:r>
              <a:rPr lang="en-US" b="1" u="sng" dirty="0" smtClean="0">
                <a:solidFill>
                  <a:schemeClr val="accent2"/>
                </a:solidFill>
              </a:rPr>
              <a:t>PITUITARY GLAND</a:t>
            </a:r>
          </a:p>
          <a:p>
            <a:pPr marL="660400" indent="-660400" eaLnBrk="1" hangingPunct="1">
              <a:buFontTx/>
              <a:buNone/>
              <a:defRPr/>
            </a:pPr>
            <a:r>
              <a:rPr lang="en-US" dirty="0" smtClean="0">
                <a:solidFill>
                  <a:srgbClr val="A50021"/>
                </a:solidFill>
              </a:rPr>
              <a:t>	(As pituitary gland controls all other glands, it is known as </a:t>
            </a:r>
            <a:r>
              <a:rPr lang="en-US" i="1" dirty="0" smtClean="0">
                <a:solidFill>
                  <a:srgbClr val="333399"/>
                </a:solidFill>
              </a:rPr>
              <a:t>master gland</a:t>
            </a:r>
            <a:r>
              <a:rPr lang="en-US" dirty="0" smtClean="0">
                <a:solidFill>
                  <a:srgbClr val="A50021"/>
                </a:solidFill>
              </a:rPr>
              <a:t> of the body.)</a:t>
            </a:r>
          </a:p>
          <a:p>
            <a:pPr marL="660400" indent="-660400" eaLnBrk="1" hangingPunct="1">
              <a:buClr>
                <a:srgbClr val="003300"/>
              </a:buClr>
              <a:buFontTx/>
              <a:buAutoNum type="romanLcPeriod"/>
              <a:defRPr/>
            </a:pPr>
            <a:r>
              <a:rPr lang="en-US" b="1" dirty="0" smtClean="0">
                <a:solidFill>
                  <a:srgbClr val="FFFF00"/>
                </a:solidFill>
              </a:rPr>
              <a:t>H (</a:t>
            </a:r>
            <a:r>
              <a:rPr lang="en-US" b="1" dirty="0" err="1" smtClean="0">
                <a:solidFill>
                  <a:srgbClr val="FFFF00"/>
                </a:solidFill>
              </a:rPr>
              <a:t>GGrowth</a:t>
            </a:r>
            <a:r>
              <a:rPr lang="en-US" b="1" dirty="0" smtClean="0">
                <a:solidFill>
                  <a:srgbClr val="FFFF00"/>
                </a:solidFill>
              </a:rPr>
              <a:t> Hormone</a:t>
            </a:r>
            <a:r>
              <a:rPr lang="en-US" b="1" dirty="0" smtClean="0">
                <a:solidFill>
                  <a:srgbClr val="003300"/>
                </a:solidFill>
              </a:rPr>
              <a:t>)</a:t>
            </a:r>
          </a:p>
          <a:p>
            <a:pPr marL="660400" indent="-660400" eaLnBrk="1" hangingPunct="1">
              <a:buClr>
                <a:srgbClr val="A50021"/>
              </a:buClr>
              <a:buFontTx/>
              <a:buAutoNum type="alphaLcPeriod"/>
              <a:defRPr/>
            </a:pPr>
            <a:r>
              <a:rPr lang="en-US" dirty="0" smtClean="0">
                <a:solidFill>
                  <a:schemeClr val="accent2">
                    <a:lumMod val="20000"/>
                    <a:lumOff val="80000"/>
                  </a:schemeClr>
                </a:solidFill>
              </a:rPr>
              <a:t>It controls/regulates growth of the body.</a:t>
            </a:r>
          </a:p>
          <a:p>
            <a:pPr marL="660400" indent="-660400" eaLnBrk="1" hangingPunct="1">
              <a:buClr>
                <a:srgbClr val="A50021"/>
              </a:buClr>
              <a:buFontTx/>
              <a:buAutoNum type="alphaLcPeriod"/>
              <a:defRPr/>
            </a:pPr>
            <a:r>
              <a:rPr lang="en-US" dirty="0" smtClean="0">
                <a:solidFill>
                  <a:schemeClr val="accent2">
                    <a:lumMod val="20000"/>
                    <a:lumOff val="80000"/>
                  </a:schemeClr>
                </a:solidFill>
              </a:rPr>
              <a:t>The excess secretion of GH leads to a disease called gigantism.</a:t>
            </a:r>
          </a:p>
          <a:p>
            <a:pPr marL="660400" indent="-660400" eaLnBrk="1" hangingPunct="1">
              <a:buClr>
                <a:srgbClr val="A50021"/>
              </a:buClr>
              <a:buFontTx/>
              <a:buAutoNum type="alphaLcPeriod"/>
              <a:defRPr/>
            </a:pPr>
            <a:r>
              <a:rPr lang="en-US" dirty="0" smtClean="0">
                <a:solidFill>
                  <a:schemeClr val="accent2">
                    <a:lumMod val="20000"/>
                    <a:lumOff val="80000"/>
                  </a:schemeClr>
                </a:solidFill>
              </a:rPr>
              <a:t>The deficiency of GH leads to a disease known as </a:t>
            </a:r>
            <a:r>
              <a:rPr lang="en-US" dirty="0" err="1" smtClean="0">
                <a:solidFill>
                  <a:schemeClr val="accent2">
                    <a:lumMod val="20000"/>
                    <a:lumOff val="80000"/>
                  </a:schemeClr>
                </a:solidFill>
              </a:rPr>
              <a:t>dwarfinism</a:t>
            </a:r>
            <a:r>
              <a:rPr lang="en-US" dirty="0" smtClean="0">
                <a:solidFill>
                  <a:schemeClr val="accent2">
                    <a:lumMod val="20000"/>
                    <a:lumOff val="80000"/>
                  </a:schemeClr>
                </a:solidFill>
              </a:rPr>
              <a:t>.</a:t>
            </a:r>
          </a:p>
          <a:p>
            <a:pPr marL="660400" indent="-660400" eaLnBrk="1" hangingPunct="1">
              <a:buClr>
                <a:srgbClr val="003300"/>
              </a:buClr>
              <a:buFontTx/>
              <a:buAutoNum type="romanLcPeriod" startAt="2"/>
              <a:defRPr/>
            </a:pPr>
            <a:r>
              <a:rPr lang="en-US" b="1" dirty="0" smtClean="0">
                <a:solidFill>
                  <a:srgbClr val="FFFF00"/>
                </a:solidFill>
              </a:rPr>
              <a:t>ACTH (</a:t>
            </a:r>
            <a:r>
              <a:rPr lang="en-US" b="1" dirty="0" err="1" smtClean="0">
                <a:solidFill>
                  <a:srgbClr val="FFFF00"/>
                </a:solidFill>
              </a:rPr>
              <a:t>Adreno</a:t>
            </a:r>
            <a:r>
              <a:rPr lang="en-US" b="1" dirty="0" smtClean="0">
                <a:solidFill>
                  <a:srgbClr val="FFFF00"/>
                </a:solidFill>
              </a:rPr>
              <a:t> </a:t>
            </a:r>
            <a:r>
              <a:rPr lang="en-US" b="1" dirty="0" err="1" smtClean="0">
                <a:solidFill>
                  <a:srgbClr val="FFFF00"/>
                </a:solidFill>
              </a:rPr>
              <a:t>Cortico</a:t>
            </a:r>
            <a:r>
              <a:rPr lang="en-US" b="1" dirty="0" smtClean="0">
                <a:solidFill>
                  <a:srgbClr val="FFFF00"/>
                </a:solidFill>
              </a:rPr>
              <a:t> Tropic Hormone</a:t>
            </a:r>
            <a:r>
              <a:rPr lang="en-US" b="1" dirty="0" smtClean="0">
                <a:solidFill>
                  <a:srgbClr val="003300"/>
                </a:solidFill>
              </a:rPr>
              <a:t>)</a:t>
            </a:r>
          </a:p>
          <a:p>
            <a:pPr marL="660400" indent="-660400" eaLnBrk="1" hangingPunct="1">
              <a:buClr>
                <a:srgbClr val="A50021"/>
              </a:buClr>
              <a:buFontTx/>
              <a:buAutoNum type="alphaLcPeriod" startAt="4"/>
              <a:defRPr/>
            </a:pPr>
            <a:r>
              <a:rPr lang="en-US" dirty="0" smtClean="0">
                <a:solidFill>
                  <a:srgbClr val="FFFF00"/>
                </a:solidFill>
              </a:rPr>
              <a:t>ACTH controls the secretion of cortisone by Adrenal gland.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3730">
                                            <p:txEl>
                                              <p:pRg st="0" end="0"/>
                                            </p:txEl>
                                          </p:spTgt>
                                        </p:tgtEl>
                                        <p:attrNameLst>
                                          <p:attrName>style.visibility</p:attrName>
                                        </p:attrNameLst>
                                      </p:cBhvr>
                                      <p:to>
                                        <p:strVal val="visible"/>
                                      </p:to>
                                    </p:set>
                                    <p:set>
                                      <p:cBhvr>
                                        <p:cTn id="7" dur="455" fill="hold">
                                          <p:stCondLst>
                                            <p:cond delay="0"/>
                                          </p:stCondLst>
                                        </p:cTn>
                                        <p:tgtEl>
                                          <p:spTgt spid="73730">
                                            <p:txEl>
                                              <p:pRg st="0" end="0"/>
                                            </p:txEl>
                                          </p:spTgt>
                                        </p:tgtEl>
                                        <p:attrNameLst>
                                          <p:attrName>style.rotation</p:attrName>
                                        </p:attrNameLst>
                                      </p:cBhvr>
                                      <p:to>
                                        <p:strVal val="-45.0"/>
                                      </p:to>
                                    </p:set>
                                    <p:anim calcmode="lin" valueType="num">
                                      <p:cBhvr>
                                        <p:cTn id="8" dur="455" fill="hold">
                                          <p:stCondLst>
                                            <p:cond delay="455"/>
                                          </p:stCondLst>
                                        </p:cTn>
                                        <p:tgtEl>
                                          <p:spTgt spid="73730">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3730">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3730">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3730">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3730">
                                            <p:txEl>
                                              <p:pRg st="1" end="1"/>
                                            </p:txEl>
                                          </p:spTgt>
                                        </p:tgtEl>
                                        <p:attrNameLst>
                                          <p:attrName>style.visibility</p:attrName>
                                        </p:attrNameLst>
                                      </p:cBhvr>
                                      <p:to>
                                        <p:strVal val="visible"/>
                                      </p:to>
                                    </p:set>
                                    <p:anim calcmode="lin" valueType="num">
                                      <p:cBhvr>
                                        <p:cTn id="16" dur="500" fill="hold"/>
                                        <p:tgtEl>
                                          <p:spTgt spid="7373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3730">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7373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373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373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0" presetClass="entr" presetSubtype="0" fill="hold" grpId="0" nodeType="clickEffect">
                                  <p:stCondLst>
                                    <p:cond delay="0"/>
                                  </p:stCondLst>
                                  <p:iterate type="lt">
                                    <p:tmPct val="10000"/>
                                  </p:iterate>
                                  <p:childTnLst>
                                    <p:set>
                                      <p:cBhvr>
                                        <p:cTn id="24" dur="1" fill="hold">
                                          <p:stCondLst>
                                            <p:cond delay="0"/>
                                          </p:stCondLst>
                                        </p:cTn>
                                        <p:tgtEl>
                                          <p:spTgt spid="73730">
                                            <p:txEl>
                                              <p:pRg st="2" end="2"/>
                                            </p:txEl>
                                          </p:spTgt>
                                        </p:tgtEl>
                                        <p:attrNameLst>
                                          <p:attrName>style.visibility</p:attrName>
                                        </p:attrNameLst>
                                      </p:cBhvr>
                                      <p:to>
                                        <p:strVal val="visible"/>
                                      </p:to>
                                    </p:set>
                                    <p:animEffect transition="in" filter="fade">
                                      <p:cBhvr>
                                        <p:cTn id="25" dur="1000"/>
                                        <p:tgtEl>
                                          <p:spTgt spid="73730">
                                            <p:txEl>
                                              <p:pRg st="2" end="2"/>
                                            </p:txEl>
                                          </p:spTgt>
                                        </p:tgtEl>
                                      </p:cBhvr>
                                    </p:animEffect>
                                    <p:anim calcmode="lin" valueType="num">
                                      <p:cBhvr>
                                        <p:cTn id="26" dur="1000" fill="hold"/>
                                        <p:tgtEl>
                                          <p:spTgt spid="73730">
                                            <p:txEl>
                                              <p:pRg st="2" end="2"/>
                                            </p:txEl>
                                          </p:spTgt>
                                        </p:tgtEl>
                                        <p:attrNameLst>
                                          <p:attrName>ppt_x</p:attrName>
                                        </p:attrNameLst>
                                      </p:cBhvr>
                                      <p:tavLst>
                                        <p:tav tm="0">
                                          <p:val>
                                            <p:strVal val="#ppt_x-.1"/>
                                          </p:val>
                                        </p:tav>
                                        <p:tav tm="100000">
                                          <p:val>
                                            <p:strVal val="#ppt_x"/>
                                          </p:val>
                                        </p:tav>
                                      </p:tavLst>
                                    </p:anim>
                                    <p:anim calcmode="lin" valueType="num">
                                      <p:cBhvr>
                                        <p:cTn id="27" dur="1000" fill="hold"/>
                                        <p:tgtEl>
                                          <p:spTgt spid="7373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73730">
                                            <p:txEl>
                                              <p:pRg st="3" end="3"/>
                                            </p:txEl>
                                          </p:spTgt>
                                        </p:tgtEl>
                                        <p:attrNameLst>
                                          <p:attrName>style.visibility</p:attrName>
                                        </p:attrNameLst>
                                      </p:cBhvr>
                                      <p:to>
                                        <p:strVal val="visible"/>
                                      </p:to>
                                    </p:set>
                                    <p:anim calcmode="lin" valueType="num">
                                      <p:cBhvr>
                                        <p:cTn id="32" dur="500" fill="hold"/>
                                        <p:tgtEl>
                                          <p:spTgt spid="73730">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73730">
                                            <p:txEl>
                                              <p:pRg st="3" end="3"/>
                                            </p:txEl>
                                          </p:spTgt>
                                        </p:tgtEl>
                                        <p:attrNameLst>
                                          <p:attrName>ppt_y</p:attrName>
                                        </p:attrNameLst>
                                      </p:cBhvr>
                                      <p:tavLst>
                                        <p:tav tm="0">
                                          <p:val>
                                            <p:strVal val="#ppt_y"/>
                                          </p:val>
                                        </p:tav>
                                        <p:tav tm="100000">
                                          <p:val>
                                            <p:strVal val="#ppt_y"/>
                                          </p:val>
                                        </p:tav>
                                      </p:tavLst>
                                    </p:anim>
                                    <p:anim calcmode="lin" valueType="num">
                                      <p:cBhvr>
                                        <p:cTn id="34" dur="500" fill="hold"/>
                                        <p:tgtEl>
                                          <p:spTgt spid="73730">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73730">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73730">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73730">
                                            <p:txEl>
                                              <p:pRg st="4" end="4"/>
                                            </p:txEl>
                                          </p:spTgt>
                                        </p:tgtEl>
                                        <p:attrNameLst>
                                          <p:attrName>style.visibility</p:attrName>
                                        </p:attrNameLst>
                                      </p:cBhvr>
                                      <p:to>
                                        <p:strVal val="visible"/>
                                      </p:to>
                                    </p:set>
                                    <p:anim calcmode="lin" valueType="num">
                                      <p:cBhvr>
                                        <p:cTn id="41" dur="500" fill="hold"/>
                                        <p:tgtEl>
                                          <p:spTgt spid="73730">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73730">
                                            <p:txEl>
                                              <p:pRg st="4" end="4"/>
                                            </p:txEl>
                                          </p:spTgt>
                                        </p:tgtEl>
                                        <p:attrNameLst>
                                          <p:attrName>ppt_y</p:attrName>
                                        </p:attrNameLst>
                                      </p:cBhvr>
                                      <p:tavLst>
                                        <p:tav tm="0">
                                          <p:val>
                                            <p:strVal val="#ppt_y"/>
                                          </p:val>
                                        </p:tav>
                                        <p:tav tm="100000">
                                          <p:val>
                                            <p:strVal val="#ppt_y"/>
                                          </p:val>
                                        </p:tav>
                                      </p:tavLst>
                                    </p:anim>
                                    <p:anim calcmode="lin" valueType="num">
                                      <p:cBhvr>
                                        <p:cTn id="43" dur="500" fill="hold"/>
                                        <p:tgtEl>
                                          <p:spTgt spid="73730">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73730">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73730">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73730">
                                            <p:txEl>
                                              <p:pRg st="5" end="5"/>
                                            </p:txEl>
                                          </p:spTgt>
                                        </p:tgtEl>
                                        <p:attrNameLst>
                                          <p:attrName>style.visibility</p:attrName>
                                        </p:attrNameLst>
                                      </p:cBhvr>
                                      <p:to>
                                        <p:strVal val="visible"/>
                                      </p:to>
                                    </p:set>
                                    <p:anim calcmode="lin" valueType="num">
                                      <p:cBhvr>
                                        <p:cTn id="50" dur="500" fill="hold"/>
                                        <p:tgtEl>
                                          <p:spTgt spid="73730">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73730">
                                            <p:txEl>
                                              <p:pRg st="5" end="5"/>
                                            </p:txEl>
                                          </p:spTgt>
                                        </p:tgtEl>
                                        <p:attrNameLst>
                                          <p:attrName>ppt_y</p:attrName>
                                        </p:attrNameLst>
                                      </p:cBhvr>
                                      <p:tavLst>
                                        <p:tav tm="0">
                                          <p:val>
                                            <p:strVal val="#ppt_y"/>
                                          </p:val>
                                        </p:tav>
                                        <p:tav tm="100000">
                                          <p:val>
                                            <p:strVal val="#ppt_y"/>
                                          </p:val>
                                        </p:tav>
                                      </p:tavLst>
                                    </p:anim>
                                    <p:anim calcmode="lin" valueType="num">
                                      <p:cBhvr>
                                        <p:cTn id="52" dur="500" fill="hold"/>
                                        <p:tgtEl>
                                          <p:spTgt spid="73730">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73730">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73730">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0" presetClass="entr" presetSubtype="0" fill="hold" grpId="0" nodeType="clickEffect">
                                  <p:stCondLst>
                                    <p:cond delay="0"/>
                                  </p:stCondLst>
                                  <p:iterate type="lt">
                                    <p:tmPct val="10000"/>
                                  </p:iterate>
                                  <p:childTnLst>
                                    <p:set>
                                      <p:cBhvr>
                                        <p:cTn id="58" dur="1" fill="hold">
                                          <p:stCondLst>
                                            <p:cond delay="0"/>
                                          </p:stCondLst>
                                        </p:cTn>
                                        <p:tgtEl>
                                          <p:spTgt spid="73730">
                                            <p:txEl>
                                              <p:pRg st="6" end="6"/>
                                            </p:txEl>
                                          </p:spTgt>
                                        </p:tgtEl>
                                        <p:attrNameLst>
                                          <p:attrName>style.visibility</p:attrName>
                                        </p:attrNameLst>
                                      </p:cBhvr>
                                      <p:to>
                                        <p:strVal val="visible"/>
                                      </p:to>
                                    </p:set>
                                    <p:animEffect transition="in" filter="fade">
                                      <p:cBhvr>
                                        <p:cTn id="59" dur="1000"/>
                                        <p:tgtEl>
                                          <p:spTgt spid="73730">
                                            <p:txEl>
                                              <p:pRg st="6" end="6"/>
                                            </p:txEl>
                                          </p:spTgt>
                                        </p:tgtEl>
                                      </p:cBhvr>
                                    </p:animEffect>
                                    <p:anim calcmode="lin" valueType="num">
                                      <p:cBhvr>
                                        <p:cTn id="60" dur="1000" fill="hold"/>
                                        <p:tgtEl>
                                          <p:spTgt spid="73730">
                                            <p:txEl>
                                              <p:pRg st="6" end="6"/>
                                            </p:txEl>
                                          </p:spTgt>
                                        </p:tgtEl>
                                        <p:attrNameLst>
                                          <p:attrName>ppt_x</p:attrName>
                                        </p:attrNameLst>
                                      </p:cBhvr>
                                      <p:tavLst>
                                        <p:tav tm="0">
                                          <p:val>
                                            <p:strVal val="#ppt_x-.1"/>
                                          </p:val>
                                        </p:tav>
                                        <p:tav tm="100000">
                                          <p:val>
                                            <p:strVal val="#ppt_x"/>
                                          </p:val>
                                        </p:tav>
                                      </p:tavLst>
                                    </p:anim>
                                    <p:anim calcmode="lin" valueType="num">
                                      <p:cBhvr>
                                        <p:cTn id="61" dur="1000" fill="hold"/>
                                        <p:tgtEl>
                                          <p:spTgt spid="7373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73730">
                                            <p:txEl>
                                              <p:pRg st="7" end="7"/>
                                            </p:txEl>
                                          </p:spTgt>
                                        </p:tgtEl>
                                        <p:attrNameLst>
                                          <p:attrName>style.visibility</p:attrName>
                                        </p:attrNameLst>
                                      </p:cBhvr>
                                      <p:to>
                                        <p:strVal val="visible"/>
                                      </p:to>
                                    </p:set>
                                    <p:anim calcmode="lin" valueType="num">
                                      <p:cBhvr>
                                        <p:cTn id="66" dur="500" fill="hold"/>
                                        <p:tgtEl>
                                          <p:spTgt spid="73730">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73730">
                                            <p:txEl>
                                              <p:pRg st="7" end="7"/>
                                            </p:txEl>
                                          </p:spTgt>
                                        </p:tgtEl>
                                        <p:attrNameLst>
                                          <p:attrName>ppt_y</p:attrName>
                                        </p:attrNameLst>
                                      </p:cBhvr>
                                      <p:tavLst>
                                        <p:tav tm="0">
                                          <p:val>
                                            <p:strVal val="#ppt_y"/>
                                          </p:val>
                                        </p:tav>
                                        <p:tav tm="100000">
                                          <p:val>
                                            <p:strVal val="#ppt_y"/>
                                          </p:val>
                                        </p:tav>
                                      </p:tavLst>
                                    </p:anim>
                                    <p:anim calcmode="lin" valueType="num">
                                      <p:cBhvr>
                                        <p:cTn id="68" dur="500" fill="hold"/>
                                        <p:tgtEl>
                                          <p:spTgt spid="73730">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73730">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7373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0" y="0"/>
            <a:ext cx="9144000" cy="6858000"/>
          </a:xfrm>
          <a:effectLst>
            <a:outerShdw dist="35921" dir="2700000" algn="ctr" rotWithShape="0">
              <a:schemeClr val="bg2"/>
            </a:outerShdw>
          </a:effectLst>
        </p:spPr>
        <p:txBody>
          <a:bodyPr/>
          <a:lstStyle/>
          <a:p>
            <a:pPr marL="660400" indent="-660400" eaLnBrk="1" hangingPunct="1">
              <a:buClr>
                <a:srgbClr val="003300"/>
              </a:buClr>
              <a:buFontTx/>
              <a:buAutoNum type="romanLcPeriod" startAt="3"/>
              <a:defRPr/>
            </a:pPr>
            <a:r>
              <a:rPr lang="en-US" b="1" dirty="0" smtClean="0">
                <a:solidFill>
                  <a:srgbClr val="003300"/>
                </a:solidFill>
              </a:rPr>
              <a:t>FSH (</a:t>
            </a:r>
            <a:r>
              <a:rPr lang="en-US" b="1" dirty="0" err="1" smtClean="0">
                <a:solidFill>
                  <a:srgbClr val="003300"/>
                </a:solidFill>
              </a:rPr>
              <a:t>Follid</a:t>
            </a:r>
            <a:r>
              <a:rPr lang="en-US" b="1" dirty="0" smtClean="0">
                <a:solidFill>
                  <a:srgbClr val="003300"/>
                </a:solidFill>
              </a:rPr>
              <a:t> Stimulating Hormone)</a:t>
            </a:r>
          </a:p>
          <a:p>
            <a:pPr marL="660400" indent="-660400" eaLnBrk="1" hangingPunct="1">
              <a:buClr>
                <a:srgbClr val="A50021"/>
              </a:buClr>
              <a:buFontTx/>
              <a:buAutoNum type="alphaLcPeriod" startAt="5"/>
              <a:defRPr/>
            </a:pPr>
            <a:r>
              <a:rPr lang="en-US" dirty="0" smtClean="0">
                <a:solidFill>
                  <a:srgbClr val="00FFFF"/>
                </a:solidFill>
              </a:rPr>
              <a:t>FSH stimulates the production in males and </a:t>
            </a:r>
          </a:p>
          <a:p>
            <a:pPr marL="660400" indent="-660400" eaLnBrk="1" hangingPunct="1">
              <a:buClr>
                <a:srgbClr val="A50021"/>
              </a:buClr>
              <a:buFontTx/>
              <a:buNone/>
              <a:defRPr/>
            </a:pPr>
            <a:r>
              <a:rPr lang="en-US" dirty="0" smtClean="0">
                <a:solidFill>
                  <a:srgbClr val="00FFFF"/>
                </a:solidFill>
              </a:rPr>
              <a:t>	</a:t>
            </a:r>
            <a:r>
              <a:rPr lang="en-US" dirty="0" err="1" smtClean="0">
                <a:solidFill>
                  <a:srgbClr val="00FFFF"/>
                </a:solidFill>
              </a:rPr>
              <a:t>follicies</a:t>
            </a:r>
            <a:r>
              <a:rPr lang="en-US" dirty="0" smtClean="0">
                <a:solidFill>
                  <a:srgbClr val="00FFFF"/>
                </a:solidFill>
              </a:rPr>
              <a:t> in the ovary of females</a:t>
            </a:r>
            <a:r>
              <a:rPr lang="en-US" dirty="0" smtClean="0">
                <a:solidFill>
                  <a:srgbClr val="A50021"/>
                </a:solidFill>
              </a:rPr>
              <a:t>.</a:t>
            </a:r>
            <a:endParaRPr lang="en-US" dirty="0" smtClean="0">
              <a:solidFill>
                <a:srgbClr val="FF0000"/>
              </a:solidFill>
            </a:endParaRPr>
          </a:p>
          <a:p>
            <a:pPr marL="660400" indent="-660400" eaLnBrk="1" hangingPunct="1">
              <a:buClr>
                <a:srgbClr val="003300"/>
              </a:buClr>
              <a:buFontTx/>
              <a:buAutoNum type="romanLcPeriod" startAt="4"/>
              <a:defRPr/>
            </a:pPr>
            <a:r>
              <a:rPr lang="en-US" b="1" dirty="0" smtClean="0">
                <a:solidFill>
                  <a:srgbClr val="003300"/>
                </a:solidFill>
              </a:rPr>
              <a:t>TSH (Thyroid Stimulating Hormone)</a:t>
            </a:r>
          </a:p>
          <a:p>
            <a:pPr marL="660400" indent="-660400" eaLnBrk="1" hangingPunct="1">
              <a:buClr>
                <a:srgbClr val="A50021"/>
              </a:buClr>
              <a:buFontTx/>
              <a:buAutoNum type="alphaLcPeriod" startAt="6"/>
              <a:defRPr/>
            </a:pPr>
            <a:r>
              <a:rPr lang="en-US" dirty="0" smtClean="0">
                <a:solidFill>
                  <a:srgbClr val="66CCFF"/>
                </a:solidFill>
              </a:rPr>
              <a:t>TSH stimulates the production/secretion of thyroxin by the thyroid gland.</a:t>
            </a:r>
          </a:p>
          <a:p>
            <a:pPr marL="660400" indent="-660400" eaLnBrk="1" hangingPunct="1">
              <a:buClr>
                <a:srgbClr val="003300"/>
              </a:buClr>
              <a:buFontTx/>
              <a:buAutoNum type="romanLcPeriod" startAt="5"/>
              <a:defRPr/>
            </a:pPr>
            <a:r>
              <a:rPr lang="en-US" b="1" dirty="0" smtClean="0">
                <a:solidFill>
                  <a:schemeClr val="accent2">
                    <a:lumMod val="20000"/>
                    <a:lumOff val="80000"/>
                  </a:schemeClr>
                </a:solidFill>
              </a:rPr>
              <a:t>ADH (Anti Diuretic Hormone</a:t>
            </a:r>
            <a:r>
              <a:rPr lang="en-US" b="1" dirty="0" smtClean="0">
                <a:solidFill>
                  <a:srgbClr val="003300"/>
                </a:solidFill>
              </a:rPr>
              <a:t>)</a:t>
            </a:r>
          </a:p>
          <a:p>
            <a:pPr marL="660400" indent="-660400" eaLnBrk="1" hangingPunct="1">
              <a:buClr>
                <a:srgbClr val="A50021"/>
              </a:buClr>
              <a:buFontTx/>
              <a:buAutoNum type="alphaLcPeriod" startAt="7"/>
              <a:defRPr/>
            </a:pPr>
            <a:r>
              <a:rPr lang="en-US" dirty="0" smtClean="0">
                <a:solidFill>
                  <a:srgbClr val="FFCC00"/>
                </a:solidFill>
              </a:rPr>
              <a:t>ADH stimulates/increases the re-absorption of water and salt from the renal tubules of kidneys.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74754">
                                            <p:txEl>
                                              <p:pRg st="0" end="0"/>
                                            </p:txEl>
                                          </p:spTgt>
                                        </p:tgtEl>
                                        <p:attrNameLst>
                                          <p:attrName>style.visibility</p:attrName>
                                        </p:attrNameLst>
                                      </p:cBhvr>
                                      <p:to>
                                        <p:strVal val="visible"/>
                                      </p:to>
                                    </p:set>
                                    <p:animEffect transition="in" filter="fade">
                                      <p:cBhvr>
                                        <p:cTn id="7" dur="1000"/>
                                        <p:tgtEl>
                                          <p:spTgt spid="74754">
                                            <p:txEl>
                                              <p:pRg st="0" end="0"/>
                                            </p:txEl>
                                          </p:spTgt>
                                        </p:tgtEl>
                                      </p:cBhvr>
                                    </p:animEffect>
                                    <p:anim calcmode="lin" valueType="num">
                                      <p:cBhvr>
                                        <p:cTn id="8" dur="1000" fill="hold"/>
                                        <p:tgtEl>
                                          <p:spTgt spid="74754">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7475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74754">
                                            <p:txEl>
                                              <p:pRg st="1" end="1"/>
                                            </p:txEl>
                                          </p:spTgt>
                                        </p:tgtEl>
                                        <p:attrNameLst>
                                          <p:attrName>style.visibility</p:attrName>
                                        </p:attrNameLst>
                                      </p:cBhvr>
                                      <p:to>
                                        <p:strVal val="visible"/>
                                      </p:to>
                                    </p:set>
                                    <p:anim calcmode="lin" valueType="num">
                                      <p:cBhvr>
                                        <p:cTn id="14" dur="500" fill="hold"/>
                                        <p:tgtEl>
                                          <p:spTgt spid="7475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4754">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7475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475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475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74754">
                                            <p:txEl>
                                              <p:pRg st="2" end="2"/>
                                            </p:txEl>
                                          </p:spTgt>
                                        </p:tgtEl>
                                        <p:attrNameLst>
                                          <p:attrName>style.visibility</p:attrName>
                                        </p:attrNameLst>
                                      </p:cBhvr>
                                      <p:to>
                                        <p:strVal val="visible"/>
                                      </p:to>
                                    </p:set>
                                    <p:anim calcmode="lin" valueType="num">
                                      <p:cBhvr>
                                        <p:cTn id="23" dur="500" fill="hold"/>
                                        <p:tgtEl>
                                          <p:spTgt spid="7475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4754">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7475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475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475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0" presetClass="entr" presetSubtype="0" fill="hold" grpId="0" nodeType="clickEffect">
                                  <p:stCondLst>
                                    <p:cond delay="0"/>
                                  </p:stCondLst>
                                  <p:iterate type="lt">
                                    <p:tmPct val="10000"/>
                                  </p:iterate>
                                  <p:childTnLst>
                                    <p:set>
                                      <p:cBhvr>
                                        <p:cTn id="31" dur="1" fill="hold">
                                          <p:stCondLst>
                                            <p:cond delay="0"/>
                                          </p:stCondLst>
                                        </p:cTn>
                                        <p:tgtEl>
                                          <p:spTgt spid="74754">
                                            <p:txEl>
                                              <p:pRg st="3" end="3"/>
                                            </p:txEl>
                                          </p:spTgt>
                                        </p:tgtEl>
                                        <p:attrNameLst>
                                          <p:attrName>style.visibility</p:attrName>
                                        </p:attrNameLst>
                                      </p:cBhvr>
                                      <p:to>
                                        <p:strVal val="visible"/>
                                      </p:to>
                                    </p:set>
                                    <p:animEffect transition="in" filter="fade">
                                      <p:cBhvr>
                                        <p:cTn id="32" dur="1000"/>
                                        <p:tgtEl>
                                          <p:spTgt spid="74754">
                                            <p:txEl>
                                              <p:pRg st="3" end="3"/>
                                            </p:txEl>
                                          </p:spTgt>
                                        </p:tgtEl>
                                      </p:cBhvr>
                                    </p:animEffect>
                                    <p:anim calcmode="lin" valueType="num">
                                      <p:cBhvr>
                                        <p:cTn id="33" dur="1000" fill="hold"/>
                                        <p:tgtEl>
                                          <p:spTgt spid="74754">
                                            <p:txEl>
                                              <p:pRg st="3" end="3"/>
                                            </p:txEl>
                                          </p:spTgt>
                                        </p:tgtEl>
                                        <p:attrNameLst>
                                          <p:attrName>ppt_x</p:attrName>
                                        </p:attrNameLst>
                                      </p:cBhvr>
                                      <p:tavLst>
                                        <p:tav tm="0">
                                          <p:val>
                                            <p:strVal val="#ppt_x-.1"/>
                                          </p:val>
                                        </p:tav>
                                        <p:tav tm="100000">
                                          <p:val>
                                            <p:strVal val="#ppt_x"/>
                                          </p:val>
                                        </p:tav>
                                      </p:tavLst>
                                    </p:anim>
                                    <p:anim calcmode="lin" valueType="num">
                                      <p:cBhvr>
                                        <p:cTn id="34" dur="1000" fill="hold"/>
                                        <p:tgtEl>
                                          <p:spTgt spid="7475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74754">
                                            <p:txEl>
                                              <p:pRg st="4" end="4"/>
                                            </p:txEl>
                                          </p:spTgt>
                                        </p:tgtEl>
                                        <p:attrNameLst>
                                          <p:attrName>style.visibility</p:attrName>
                                        </p:attrNameLst>
                                      </p:cBhvr>
                                      <p:to>
                                        <p:strVal val="visible"/>
                                      </p:to>
                                    </p:set>
                                    <p:anim calcmode="lin" valueType="num">
                                      <p:cBhvr>
                                        <p:cTn id="39" dur="500" fill="hold"/>
                                        <p:tgtEl>
                                          <p:spTgt spid="74754">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74754">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74754">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74754">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74754">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0" presetClass="entr" presetSubtype="0" fill="hold" grpId="0" nodeType="clickEffect">
                                  <p:stCondLst>
                                    <p:cond delay="0"/>
                                  </p:stCondLst>
                                  <p:iterate type="lt">
                                    <p:tmPct val="10000"/>
                                  </p:iterate>
                                  <p:childTnLst>
                                    <p:set>
                                      <p:cBhvr>
                                        <p:cTn id="47" dur="1" fill="hold">
                                          <p:stCondLst>
                                            <p:cond delay="0"/>
                                          </p:stCondLst>
                                        </p:cTn>
                                        <p:tgtEl>
                                          <p:spTgt spid="74754">
                                            <p:txEl>
                                              <p:pRg st="5" end="5"/>
                                            </p:txEl>
                                          </p:spTgt>
                                        </p:tgtEl>
                                        <p:attrNameLst>
                                          <p:attrName>style.visibility</p:attrName>
                                        </p:attrNameLst>
                                      </p:cBhvr>
                                      <p:to>
                                        <p:strVal val="visible"/>
                                      </p:to>
                                    </p:set>
                                    <p:animEffect transition="in" filter="fade">
                                      <p:cBhvr>
                                        <p:cTn id="48" dur="1000"/>
                                        <p:tgtEl>
                                          <p:spTgt spid="74754">
                                            <p:txEl>
                                              <p:pRg st="5" end="5"/>
                                            </p:txEl>
                                          </p:spTgt>
                                        </p:tgtEl>
                                      </p:cBhvr>
                                    </p:animEffect>
                                    <p:anim calcmode="lin" valueType="num">
                                      <p:cBhvr>
                                        <p:cTn id="49" dur="1000" fill="hold"/>
                                        <p:tgtEl>
                                          <p:spTgt spid="74754">
                                            <p:txEl>
                                              <p:pRg st="5" end="5"/>
                                            </p:txEl>
                                          </p:spTgt>
                                        </p:tgtEl>
                                        <p:attrNameLst>
                                          <p:attrName>ppt_x</p:attrName>
                                        </p:attrNameLst>
                                      </p:cBhvr>
                                      <p:tavLst>
                                        <p:tav tm="0">
                                          <p:val>
                                            <p:strVal val="#ppt_x-.1"/>
                                          </p:val>
                                        </p:tav>
                                        <p:tav tm="100000">
                                          <p:val>
                                            <p:strVal val="#ppt_x"/>
                                          </p:val>
                                        </p:tav>
                                      </p:tavLst>
                                    </p:anim>
                                    <p:anim calcmode="lin" valueType="num">
                                      <p:cBhvr>
                                        <p:cTn id="50" dur="1000" fill="hold"/>
                                        <p:tgtEl>
                                          <p:spTgt spid="7475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74754">
                                            <p:txEl>
                                              <p:pRg st="6" end="6"/>
                                            </p:txEl>
                                          </p:spTgt>
                                        </p:tgtEl>
                                        <p:attrNameLst>
                                          <p:attrName>style.visibility</p:attrName>
                                        </p:attrNameLst>
                                      </p:cBhvr>
                                      <p:to>
                                        <p:strVal val="visible"/>
                                      </p:to>
                                    </p:set>
                                    <p:anim calcmode="lin" valueType="num">
                                      <p:cBhvr>
                                        <p:cTn id="55" dur="500" fill="hold"/>
                                        <p:tgtEl>
                                          <p:spTgt spid="74754">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74754">
                                            <p:txEl>
                                              <p:pRg st="6" end="6"/>
                                            </p:txEl>
                                          </p:spTgt>
                                        </p:tgtEl>
                                        <p:attrNameLst>
                                          <p:attrName>ppt_y</p:attrName>
                                        </p:attrNameLst>
                                      </p:cBhvr>
                                      <p:tavLst>
                                        <p:tav tm="0">
                                          <p:val>
                                            <p:strVal val="#ppt_y"/>
                                          </p:val>
                                        </p:tav>
                                        <p:tav tm="100000">
                                          <p:val>
                                            <p:strVal val="#ppt_y"/>
                                          </p:val>
                                        </p:tav>
                                      </p:tavLst>
                                    </p:anim>
                                    <p:anim calcmode="lin" valueType="num">
                                      <p:cBhvr>
                                        <p:cTn id="57" dur="500" fill="hold"/>
                                        <p:tgtEl>
                                          <p:spTgt spid="74754">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74754">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747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0" y="0"/>
            <a:ext cx="9144000" cy="6858000"/>
          </a:xfrm>
          <a:effectLst>
            <a:outerShdw dist="35921" dir="2700000" algn="ctr" rotWithShape="0">
              <a:schemeClr val="bg2"/>
            </a:outerShdw>
          </a:effectLst>
        </p:spPr>
        <p:txBody>
          <a:bodyPr/>
          <a:lstStyle/>
          <a:p>
            <a:pPr marL="660400" indent="-660400" eaLnBrk="1" hangingPunct="1">
              <a:buClr>
                <a:srgbClr val="333399"/>
              </a:buClr>
              <a:buFontTx/>
              <a:buAutoNum type="arabicPeriod" startAt="3"/>
              <a:defRPr/>
            </a:pPr>
            <a:r>
              <a:rPr lang="en-US" b="1" u="sng" smtClean="0">
                <a:solidFill>
                  <a:srgbClr val="333399"/>
                </a:solidFill>
              </a:rPr>
              <a:t>PINEAL</a:t>
            </a:r>
            <a:r>
              <a:rPr lang="en-US" b="1" smtClean="0">
                <a:solidFill>
                  <a:srgbClr val="333399"/>
                </a:solidFill>
              </a:rPr>
              <a:t> </a:t>
            </a:r>
            <a:r>
              <a:rPr lang="en-US" b="1" u="sng" smtClean="0">
                <a:solidFill>
                  <a:srgbClr val="333399"/>
                </a:solidFill>
              </a:rPr>
              <a:t>GLAND</a:t>
            </a:r>
          </a:p>
          <a:p>
            <a:pPr marL="660400" indent="-660400" eaLnBrk="1" hangingPunct="1">
              <a:buClr>
                <a:srgbClr val="A50021"/>
              </a:buClr>
              <a:buFontTx/>
              <a:buNone/>
              <a:defRPr/>
            </a:pPr>
            <a:r>
              <a:rPr lang="en-US" smtClean="0">
                <a:solidFill>
                  <a:srgbClr val="A50021"/>
                </a:solidFill>
              </a:rPr>
              <a:t>	(It is known as </a:t>
            </a:r>
            <a:r>
              <a:rPr lang="en-US" i="1" smtClean="0">
                <a:solidFill>
                  <a:srgbClr val="333399"/>
                </a:solidFill>
              </a:rPr>
              <a:t>biological clock</a:t>
            </a:r>
            <a:r>
              <a:rPr lang="en-US" smtClean="0">
                <a:solidFill>
                  <a:srgbClr val="A50021"/>
                </a:solidFill>
              </a:rPr>
              <a:t> of human body.)</a:t>
            </a:r>
            <a:endParaRPr lang="en-US" smtClean="0">
              <a:solidFill>
                <a:srgbClr val="333399"/>
              </a:solidFill>
            </a:endParaRPr>
          </a:p>
          <a:p>
            <a:pPr marL="660400" indent="-660400" eaLnBrk="1" hangingPunct="1">
              <a:buClr>
                <a:srgbClr val="003300"/>
              </a:buClr>
              <a:buFontTx/>
              <a:buAutoNum type="romanLcPeriod"/>
              <a:defRPr/>
            </a:pPr>
            <a:r>
              <a:rPr lang="en-US" b="1" smtClean="0">
                <a:solidFill>
                  <a:srgbClr val="003300"/>
                </a:solidFill>
              </a:rPr>
              <a:t>Melatonin (Serotonin)</a:t>
            </a:r>
          </a:p>
          <a:p>
            <a:pPr marL="660400" indent="-660400" eaLnBrk="1" hangingPunct="1">
              <a:buClr>
                <a:srgbClr val="A50021"/>
              </a:buClr>
              <a:buFontTx/>
              <a:buAutoNum type="alphaLcPeriod"/>
              <a:defRPr/>
            </a:pPr>
            <a:r>
              <a:rPr lang="en-US" smtClean="0">
                <a:solidFill>
                  <a:srgbClr val="A50021"/>
                </a:solidFill>
              </a:rPr>
              <a:t>It controls our mood.</a:t>
            </a:r>
          </a:p>
          <a:p>
            <a:pPr marL="660400" indent="-660400" eaLnBrk="1" hangingPunct="1">
              <a:buClr>
                <a:srgbClr val="A50021"/>
              </a:buClr>
              <a:buFontTx/>
              <a:buAutoNum type="alphaLcPeriod"/>
              <a:defRPr/>
            </a:pPr>
            <a:r>
              <a:rPr lang="en-US" smtClean="0">
                <a:solidFill>
                  <a:srgbClr val="A50021"/>
                </a:solidFill>
              </a:rPr>
              <a:t>It induces sleep.</a:t>
            </a:r>
          </a:p>
          <a:p>
            <a:pPr marL="660400" indent="-660400" eaLnBrk="1" hangingPunct="1">
              <a:buClr>
                <a:srgbClr val="A50021"/>
              </a:buClr>
              <a:buFontTx/>
              <a:buAutoNum type="alphaLcPeriod"/>
              <a:defRPr/>
            </a:pPr>
            <a:r>
              <a:rPr lang="en-US" smtClean="0">
                <a:solidFill>
                  <a:srgbClr val="A50021"/>
                </a:solidFill>
              </a:rPr>
              <a:t>It acts as an anti-depressive chemical.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6802">
                                            <p:txEl>
                                              <p:pRg st="0" end="0"/>
                                            </p:txEl>
                                          </p:spTgt>
                                        </p:tgtEl>
                                        <p:attrNameLst>
                                          <p:attrName>style.visibility</p:attrName>
                                        </p:attrNameLst>
                                      </p:cBhvr>
                                      <p:to>
                                        <p:strVal val="visible"/>
                                      </p:to>
                                    </p:set>
                                    <p:set>
                                      <p:cBhvr>
                                        <p:cTn id="7" dur="455" fill="hold">
                                          <p:stCondLst>
                                            <p:cond delay="0"/>
                                          </p:stCondLst>
                                        </p:cTn>
                                        <p:tgtEl>
                                          <p:spTgt spid="76802">
                                            <p:txEl>
                                              <p:pRg st="0" end="0"/>
                                            </p:txEl>
                                          </p:spTgt>
                                        </p:tgtEl>
                                        <p:attrNameLst>
                                          <p:attrName>style.rotation</p:attrName>
                                        </p:attrNameLst>
                                      </p:cBhvr>
                                      <p:to>
                                        <p:strVal val="-45.0"/>
                                      </p:to>
                                    </p:set>
                                    <p:anim calcmode="lin" valueType="num">
                                      <p:cBhvr>
                                        <p:cTn id="8" dur="455" fill="hold">
                                          <p:stCondLst>
                                            <p:cond delay="455"/>
                                          </p:stCondLst>
                                        </p:cTn>
                                        <p:tgtEl>
                                          <p:spTgt spid="7680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6802">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680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6802">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6802">
                                            <p:txEl>
                                              <p:pRg st="1" end="1"/>
                                            </p:txEl>
                                          </p:spTgt>
                                        </p:tgtEl>
                                        <p:attrNameLst>
                                          <p:attrName>style.visibility</p:attrName>
                                        </p:attrNameLst>
                                      </p:cBhvr>
                                      <p:to>
                                        <p:strVal val="visible"/>
                                      </p:to>
                                    </p:set>
                                    <p:anim calcmode="lin" valueType="num">
                                      <p:cBhvr>
                                        <p:cTn id="16" dur="500" fill="hold"/>
                                        <p:tgtEl>
                                          <p:spTgt spid="7680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6802">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7680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680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680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0" presetClass="entr" presetSubtype="0" fill="hold" grpId="0" nodeType="clickEffect">
                                  <p:stCondLst>
                                    <p:cond delay="0"/>
                                  </p:stCondLst>
                                  <p:iterate type="lt">
                                    <p:tmPct val="10000"/>
                                  </p:iterate>
                                  <p:childTnLst>
                                    <p:set>
                                      <p:cBhvr>
                                        <p:cTn id="24" dur="1" fill="hold">
                                          <p:stCondLst>
                                            <p:cond delay="0"/>
                                          </p:stCondLst>
                                        </p:cTn>
                                        <p:tgtEl>
                                          <p:spTgt spid="76802">
                                            <p:txEl>
                                              <p:pRg st="2" end="2"/>
                                            </p:txEl>
                                          </p:spTgt>
                                        </p:tgtEl>
                                        <p:attrNameLst>
                                          <p:attrName>style.visibility</p:attrName>
                                        </p:attrNameLst>
                                      </p:cBhvr>
                                      <p:to>
                                        <p:strVal val="visible"/>
                                      </p:to>
                                    </p:set>
                                    <p:animEffect transition="in" filter="fade">
                                      <p:cBhvr>
                                        <p:cTn id="25" dur="1000"/>
                                        <p:tgtEl>
                                          <p:spTgt spid="76802">
                                            <p:txEl>
                                              <p:pRg st="2" end="2"/>
                                            </p:txEl>
                                          </p:spTgt>
                                        </p:tgtEl>
                                      </p:cBhvr>
                                    </p:animEffect>
                                    <p:anim calcmode="lin" valueType="num">
                                      <p:cBhvr>
                                        <p:cTn id="26" dur="1000" fill="hold"/>
                                        <p:tgtEl>
                                          <p:spTgt spid="76802">
                                            <p:txEl>
                                              <p:pRg st="2" end="2"/>
                                            </p:txEl>
                                          </p:spTgt>
                                        </p:tgtEl>
                                        <p:attrNameLst>
                                          <p:attrName>ppt_x</p:attrName>
                                        </p:attrNameLst>
                                      </p:cBhvr>
                                      <p:tavLst>
                                        <p:tav tm="0">
                                          <p:val>
                                            <p:strVal val="#ppt_x-.1"/>
                                          </p:val>
                                        </p:tav>
                                        <p:tav tm="100000">
                                          <p:val>
                                            <p:strVal val="#ppt_x"/>
                                          </p:val>
                                        </p:tav>
                                      </p:tavLst>
                                    </p:anim>
                                    <p:anim calcmode="lin" valueType="num">
                                      <p:cBhvr>
                                        <p:cTn id="27" dur="1000" fill="hold"/>
                                        <p:tgtEl>
                                          <p:spTgt spid="7680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76802">
                                            <p:txEl>
                                              <p:pRg st="3" end="3"/>
                                            </p:txEl>
                                          </p:spTgt>
                                        </p:tgtEl>
                                        <p:attrNameLst>
                                          <p:attrName>style.visibility</p:attrName>
                                        </p:attrNameLst>
                                      </p:cBhvr>
                                      <p:to>
                                        <p:strVal val="visible"/>
                                      </p:to>
                                    </p:set>
                                    <p:anim calcmode="lin" valueType="num">
                                      <p:cBhvr>
                                        <p:cTn id="32" dur="500" fill="hold"/>
                                        <p:tgtEl>
                                          <p:spTgt spid="7680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76802">
                                            <p:txEl>
                                              <p:pRg st="3" end="3"/>
                                            </p:txEl>
                                          </p:spTgt>
                                        </p:tgtEl>
                                        <p:attrNameLst>
                                          <p:attrName>ppt_y</p:attrName>
                                        </p:attrNameLst>
                                      </p:cBhvr>
                                      <p:tavLst>
                                        <p:tav tm="0">
                                          <p:val>
                                            <p:strVal val="#ppt_y"/>
                                          </p:val>
                                        </p:tav>
                                        <p:tav tm="100000">
                                          <p:val>
                                            <p:strVal val="#ppt_y"/>
                                          </p:val>
                                        </p:tav>
                                      </p:tavLst>
                                    </p:anim>
                                    <p:anim calcmode="lin" valueType="num">
                                      <p:cBhvr>
                                        <p:cTn id="34" dur="500" fill="hold"/>
                                        <p:tgtEl>
                                          <p:spTgt spid="7680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7680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7680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76802">
                                            <p:txEl>
                                              <p:pRg st="4" end="4"/>
                                            </p:txEl>
                                          </p:spTgt>
                                        </p:tgtEl>
                                        <p:attrNameLst>
                                          <p:attrName>style.visibility</p:attrName>
                                        </p:attrNameLst>
                                      </p:cBhvr>
                                      <p:to>
                                        <p:strVal val="visible"/>
                                      </p:to>
                                    </p:set>
                                    <p:anim calcmode="lin" valueType="num">
                                      <p:cBhvr>
                                        <p:cTn id="41" dur="500" fill="hold"/>
                                        <p:tgtEl>
                                          <p:spTgt spid="7680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76802">
                                            <p:txEl>
                                              <p:pRg st="4" end="4"/>
                                            </p:txEl>
                                          </p:spTgt>
                                        </p:tgtEl>
                                        <p:attrNameLst>
                                          <p:attrName>ppt_y</p:attrName>
                                        </p:attrNameLst>
                                      </p:cBhvr>
                                      <p:tavLst>
                                        <p:tav tm="0">
                                          <p:val>
                                            <p:strVal val="#ppt_y"/>
                                          </p:val>
                                        </p:tav>
                                        <p:tav tm="100000">
                                          <p:val>
                                            <p:strVal val="#ppt_y"/>
                                          </p:val>
                                        </p:tav>
                                      </p:tavLst>
                                    </p:anim>
                                    <p:anim calcmode="lin" valueType="num">
                                      <p:cBhvr>
                                        <p:cTn id="43" dur="500" fill="hold"/>
                                        <p:tgtEl>
                                          <p:spTgt spid="7680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7680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76802">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76802">
                                            <p:txEl>
                                              <p:pRg st="5" end="5"/>
                                            </p:txEl>
                                          </p:spTgt>
                                        </p:tgtEl>
                                        <p:attrNameLst>
                                          <p:attrName>style.visibility</p:attrName>
                                        </p:attrNameLst>
                                      </p:cBhvr>
                                      <p:to>
                                        <p:strVal val="visible"/>
                                      </p:to>
                                    </p:set>
                                    <p:anim calcmode="lin" valueType="num">
                                      <p:cBhvr>
                                        <p:cTn id="50" dur="500" fill="hold"/>
                                        <p:tgtEl>
                                          <p:spTgt spid="76802">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76802">
                                            <p:txEl>
                                              <p:pRg st="5" end="5"/>
                                            </p:txEl>
                                          </p:spTgt>
                                        </p:tgtEl>
                                        <p:attrNameLst>
                                          <p:attrName>ppt_y</p:attrName>
                                        </p:attrNameLst>
                                      </p:cBhvr>
                                      <p:tavLst>
                                        <p:tav tm="0">
                                          <p:val>
                                            <p:strVal val="#ppt_y"/>
                                          </p:val>
                                        </p:tav>
                                        <p:tav tm="100000">
                                          <p:val>
                                            <p:strVal val="#ppt_y"/>
                                          </p:val>
                                        </p:tav>
                                      </p:tavLst>
                                    </p:anim>
                                    <p:anim calcmode="lin" valueType="num">
                                      <p:cBhvr>
                                        <p:cTn id="52" dur="500" fill="hold"/>
                                        <p:tgtEl>
                                          <p:spTgt spid="76802">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76802">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768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0" y="0"/>
            <a:ext cx="9144000" cy="6858000"/>
          </a:xfrm>
          <a:effectLst>
            <a:outerShdw dist="35921" dir="2700000" algn="ctr" rotWithShape="0">
              <a:schemeClr val="bg2"/>
            </a:outerShdw>
          </a:effectLst>
        </p:spPr>
        <p:txBody>
          <a:bodyPr/>
          <a:lstStyle/>
          <a:p>
            <a:pPr marL="660400" indent="-660400" eaLnBrk="1" hangingPunct="1">
              <a:buClr>
                <a:srgbClr val="333399"/>
              </a:buClr>
              <a:buFontTx/>
              <a:buAutoNum type="arabicPeriod" startAt="4"/>
              <a:defRPr/>
            </a:pPr>
            <a:r>
              <a:rPr lang="en-US" b="1" u="sng" smtClean="0">
                <a:solidFill>
                  <a:srgbClr val="333399"/>
                </a:solidFill>
              </a:rPr>
              <a:t>THYROID</a:t>
            </a:r>
            <a:r>
              <a:rPr lang="en-US" b="1" smtClean="0">
                <a:solidFill>
                  <a:srgbClr val="333399"/>
                </a:solidFill>
              </a:rPr>
              <a:t> </a:t>
            </a:r>
            <a:r>
              <a:rPr lang="en-US" b="1" u="sng" smtClean="0">
                <a:solidFill>
                  <a:srgbClr val="333399"/>
                </a:solidFill>
              </a:rPr>
              <a:t>GLAND</a:t>
            </a:r>
          </a:p>
          <a:p>
            <a:pPr marL="660400" indent="-660400" eaLnBrk="1" hangingPunct="1">
              <a:buFontTx/>
              <a:buNone/>
              <a:defRPr/>
            </a:pPr>
            <a:r>
              <a:rPr lang="en-US" smtClean="0">
                <a:solidFill>
                  <a:srgbClr val="A50021"/>
                </a:solidFill>
              </a:rPr>
              <a:t>	(It is the </a:t>
            </a:r>
            <a:r>
              <a:rPr lang="en-US" i="1" smtClean="0">
                <a:solidFill>
                  <a:srgbClr val="003300"/>
                </a:solidFill>
              </a:rPr>
              <a:t>largest endocrine gland</a:t>
            </a:r>
            <a:r>
              <a:rPr lang="en-US" smtClean="0">
                <a:solidFill>
                  <a:srgbClr val="A50021"/>
                </a:solidFill>
              </a:rPr>
              <a:t> in the human body. It is commonly known as the </a:t>
            </a:r>
            <a:r>
              <a:rPr lang="en-US" i="1" smtClean="0">
                <a:solidFill>
                  <a:srgbClr val="333399"/>
                </a:solidFill>
              </a:rPr>
              <a:t>butterfly gland</a:t>
            </a:r>
            <a:r>
              <a:rPr lang="en-US" smtClean="0">
                <a:solidFill>
                  <a:srgbClr val="A50021"/>
                </a:solidFill>
              </a:rPr>
              <a:t>)</a:t>
            </a:r>
          </a:p>
          <a:p>
            <a:pPr marL="660400" indent="-660400" eaLnBrk="1" hangingPunct="1">
              <a:buClr>
                <a:srgbClr val="003300"/>
              </a:buClr>
              <a:buFontTx/>
              <a:buAutoNum type="romanLcPeriod"/>
              <a:defRPr/>
            </a:pPr>
            <a:r>
              <a:rPr lang="en-US" b="1" smtClean="0">
                <a:solidFill>
                  <a:srgbClr val="003300"/>
                </a:solidFill>
              </a:rPr>
              <a:t>Thyroxin</a:t>
            </a:r>
          </a:p>
          <a:p>
            <a:pPr marL="660400" indent="-660400" eaLnBrk="1" hangingPunct="1">
              <a:buClr>
                <a:srgbClr val="A50021"/>
              </a:buClr>
              <a:buFontTx/>
              <a:buAutoNum type="alphaLcPeriod"/>
              <a:defRPr/>
            </a:pPr>
            <a:r>
              <a:rPr lang="en-US" smtClean="0">
                <a:solidFill>
                  <a:srgbClr val="A50021"/>
                </a:solidFill>
              </a:rPr>
              <a:t>It controls growth and development of the body.</a:t>
            </a:r>
          </a:p>
          <a:p>
            <a:pPr marL="660400" indent="-660400" eaLnBrk="1" hangingPunct="1">
              <a:buClr>
                <a:srgbClr val="A50021"/>
              </a:buClr>
              <a:buFontTx/>
              <a:buAutoNum type="alphaLcPeriod"/>
              <a:defRPr/>
            </a:pPr>
            <a:r>
              <a:rPr lang="en-US" smtClean="0">
                <a:solidFill>
                  <a:srgbClr val="A50021"/>
                </a:solidFill>
              </a:rPr>
              <a:t>It regulates carbohydrate, protein and fat metabolism in the body (to provide the best balance for health).</a:t>
            </a:r>
            <a:endParaRPr lang="en-US" smtClean="0">
              <a:solidFill>
                <a:srgbClr val="003300"/>
              </a:solidFill>
            </a:endParaRPr>
          </a:p>
          <a:p>
            <a:pPr marL="660400" indent="-660400" eaLnBrk="1" hangingPunct="1">
              <a:buClr>
                <a:srgbClr val="A50021"/>
              </a:buClr>
              <a:buFontTx/>
              <a:buAutoNum type="alphaLcPeriod"/>
              <a:defRPr/>
            </a:pPr>
            <a:r>
              <a:rPr lang="en-US" smtClean="0">
                <a:solidFill>
                  <a:srgbClr val="A50021"/>
                </a:solidFill>
              </a:rPr>
              <a:t>The deficiency of the secretion of thyroxin results in a disorder called goiter.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7826">
                                            <p:txEl>
                                              <p:pRg st="0" end="0"/>
                                            </p:txEl>
                                          </p:spTgt>
                                        </p:tgtEl>
                                        <p:attrNameLst>
                                          <p:attrName>style.visibility</p:attrName>
                                        </p:attrNameLst>
                                      </p:cBhvr>
                                      <p:to>
                                        <p:strVal val="visible"/>
                                      </p:to>
                                    </p:set>
                                    <p:set>
                                      <p:cBhvr>
                                        <p:cTn id="7" dur="455" fill="hold">
                                          <p:stCondLst>
                                            <p:cond delay="0"/>
                                          </p:stCondLst>
                                        </p:cTn>
                                        <p:tgtEl>
                                          <p:spTgt spid="77826">
                                            <p:txEl>
                                              <p:pRg st="0" end="0"/>
                                            </p:txEl>
                                          </p:spTgt>
                                        </p:tgtEl>
                                        <p:attrNameLst>
                                          <p:attrName>style.rotation</p:attrName>
                                        </p:attrNameLst>
                                      </p:cBhvr>
                                      <p:to>
                                        <p:strVal val="-45.0"/>
                                      </p:to>
                                    </p:set>
                                    <p:anim calcmode="lin" valueType="num">
                                      <p:cBhvr>
                                        <p:cTn id="8" dur="455" fill="hold">
                                          <p:stCondLst>
                                            <p:cond delay="455"/>
                                          </p:stCondLst>
                                        </p:cTn>
                                        <p:tgtEl>
                                          <p:spTgt spid="7782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7826">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782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7826">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7826">
                                            <p:txEl>
                                              <p:pRg st="1" end="1"/>
                                            </p:txEl>
                                          </p:spTgt>
                                        </p:tgtEl>
                                        <p:attrNameLst>
                                          <p:attrName>style.visibility</p:attrName>
                                        </p:attrNameLst>
                                      </p:cBhvr>
                                      <p:to>
                                        <p:strVal val="visible"/>
                                      </p:to>
                                    </p:set>
                                    <p:anim calcmode="lin" valueType="num">
                                      <p:cBhvr>
                                        <p:cTn id="16" dur="500" fill="hold"/>
                                        <p:tgtEl>
                                          <p:spTgt spid="7782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7826">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7782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782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782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0" presetClass="entr" presetSubtype="0" fill="hold" grpId="0" nodeType="clickEffect">
                                  <p:stCondLst>
                                    <p:cond delay="0"/>
                                  </p:stCondLst>
                                  <p:iterate type="lt">
                                    <p:tmPct val="10000"/>
                                  </p:iterate>
                                  <p:childTnLst>
                                    <p:set>
                                      <p:cBhvr>
                                        <p:cTn id="24" dur="1" fill="hold">
                                          <p:stCondLst>
                                            <p:cond delay="0"/>
                                          </p:stCondLst>
                                        </p:cTn>
                                        <p:tgtEl>
                                          <p:spTgt spid="77826">
                                            <p:txEl>
                                              <p:pRg st="2" end="2"/>
                                            </p:txEl>
                                          </p:spTgt>
                                        </p:tgtEl>
                                        <p:attrNameLst>
                                          <p:attrName>style.visibility</p:attrName>
                                        </p:attrNameLst>
                                      </p:cBhvr>
                                      <p:to>
                                        <p:strVal val="visible"/>
                                      </p:to>
                                    </p:set>
                                    <p:animEffect transition="in" filter="fade">
                                      <p:cBhvr>
                                        <p:cTn id="25" dur="1000"/>
                                        <p:tgtEl>
                                          <p:spTgt spid="77826">
                                            <p:txEl>
                                              <p:pRg st="2" end="2"/>
                                            </p:txEl>
                                          </p:spTgt>
                                        </p:tgtEl>
                                      </p:cBhvr>
                                    </p:animEffect>
                                    <p:anim calcmode="lin" valueType="num">
                                      <p:cBhvr>
                                        <p:cTn id="26" dur="1000" fill="hold"/>
                                        <p:tgtEl>
                                          <p:spTgt spid="77826">
                                            <p:txEl>
                                              <p:pRg st="2" end="2"/>
                                            </p:txEl>
                                          </p:spTgt>
                                        </p:tgtEl>
                                        <p:attrNameLst>
                                          <p:attrName>ppt_x</p:attrName>
                                        </p:attrNameLst>
                                      </p:cBhvr>
                                      <p:tavLst>
                                        <p:tav tm="0">
                                          <p:val>
                                            <p:strVal val="#ppt_x-.1"/>
                                          </p:val>
                                        </p:tav>
                                        <p:tav tm="100000">
                                          <p:val>
                                            <p:strVal val="#ppt_x"/>
                                          </p:val>
                                        </p:tav>
                                      </p:tavLst>
                                    </p:anim>
                                    <p:anim calcmode="lin" valueType="num">
                                      <p:cBhvr>
                                        <p:cTn id="27" dur="1000" fill="hold"/>
                                        <p:tgtEl>
                                          <p:spTgt spid="7782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77826">
                                            <p:txEl>
                                              <p:pRg st="3" end="3"/>
                                            </p:txEl>
                                          </p:spTgt>
                                        </p:tgtEl>
                                        <p:attrNameLst>
                                          <p:attrName>style.visibility</p:attrName>
                                        </p:attrNameLst>
                                      </p:cBhvr>
                                      <p:to>
                                        <p:strVal val="visible"/>
                                      </p:to>
                                    </p:set>
                                    <p:anim calcmode="lin" valueType="num">
                                      <p:cBhvr>
                                        <p:cTn id="32" dur="500" fill="hold"/>
                                        <p:tgtEl>
                                          <p:spTgt spid="77826">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77826">
                                            <p:txEl>
                                              <p:pRg st="3" end="3"/>
                                            </p:txEl>
                                          </p:spTgt>
                                        </p:tgtEl>
                                        <p:attrNameLst>
                                          <p:attrName>ppt_y</p:attrName>
                                        </p:attrNameLst>
                                      </p:cBhvr>
                                      <p:tavLst>
                                        <p:tav tm="0">
                                          <p:val>
                                            <p:strVal val="#ppt_y"/>
                                          </p:val>
                                        </p:tav>
                                        <p:tav tm="100000">
                                          <p:val>
                                            <p:strVal val="#ppt_y"/>
                                          </p:val>
                                        </p:tav>
                                      </p:tavLst>
                                    </p:anim>
                                    <p:anim calcmode="lin" valueType="num">
                                      <p:cBhvr>
                                        <p:cTn id="34" dur="500" fill="hold"/>
                                        <p:tgtEl>
                                          <p:spTgt spid="77826">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77826">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7782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77826">
                                            <p:txEl>
                                              <p:pRg st="4" end="4"/>
                                            </p:txEl>
                                          </p:spTgt>
                                        </p:tgtEl>
                                        <p:attrNameLst>
                                          <p:attrName>style.visibility</p:attrName>
                                        </p:attrNameLst>
                                      </p:cBhvr>
                                      <p:to>
                                        <p:strVal val="visible"/>
                                      </p:to>
                                    </p:set>
                                    <p:anim calcmode="lin" valueType="num">
                                      <p:cBhvr>
                                        <p:cTn id="41" dur="500" fill="hold"/>
                                        <p:tgtEl>
                                          <p:spTgt spid="77826">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77826">
                                            <p:txEl>
                                              <p:pRg st="4" end="4"/>
                                            </p:txEl>
                                          </p:spTgt>
                                        </p:tgtEl>
                                        <p:attrNameLst>
                                          <p:attrName>ppt_y</p:attrName>
                                        </p:attrNameLst>
                                      </p:cBhvr>
                                      <p:tavLst>
                                        <p:tav tm="0">
                                          <p:val>
                                            <p:strVal val="#ppt_y"/>
                                          </p:val>
                                        </p:tav>
                                        <p:tav tm="100000">
                                          <p:val>
                                            <p:strVal val="#ppt_y"/>
                                          </p:val>
                                        </p:tav>
                                      </p:tavLst>
                                    </p:anim>
                                    <p:anim calcmode="lin" valueType="num">
                                      <p:cBhvr>
                                        <p:cTn id="43" dur="500" fill="hold"/>
                                        <p:tgtEl>
                                          <p:spTgt spid="77826">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77826">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77826">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77826">
                                            <p:txEl>
                                              <p:pRg st="5" end="5"/>
                                            </p:txEl>
                                          </p:spTgt>
                                        </p:tgtEl>
                                        <p:attrNameLst>
                                          <p:attrName>style.visibility</p:attrName>
                                        </p:attrNameLst>
                                      </p:cBhvr>
                                      <p:to>
                                        <p:strVal val="visible"/>
                                      </p:to>
                                    </p:set>
                                    <p:anim calcmode="lin" valueType="num">
                                      <p:cBhvr>
                                        <p:cTn id="50" dur="500" fill="hold"/>
                                        <p:tgtEl>
                                          <p:spTgt spid="77826">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77826">
                                            <p:txEl>
                                              <p:pRg st="5" end="5"/>
                                            </p:txEl>
                                          </p:spTgt>
                                        </p:tgtEl>
                                        <p:attrNameLst>
                                          <p:attrName>ppt_y</p:attrName>
                                        </p:attrNameLst>
                                      </p:cBhvr>
                                      <p:tavLst>
                                        <p:tav tm="0">
                                          <p:val>
                                            <p:strVal val="#ppt_y"/>
                                          </p:val>
                                        </p:tav>
                                        <p:tav tm="100000">
                                          <p:val>
                                            <p:strVal val="#ppt_y"/>
                                          </p:val>
                                        </p:tav>
                                      </p:tavLst>
                                    </p:anim>
                                    <p:anim calcmode="lin" valueType="num">
                                      <p:cBhvr>
                                        <p:cTn id="52" dur="500" fill="hold"/>
                                        <p:tgtEl>
                                          <p:spTgt spid="77826">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77826">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778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xfrm>
            <a:off x="0" y="0"/>
            <a:ext cx="9144000" cy="6858000"/>
          </a:xfrm>
          <a:effectLst>
            <a:outerShdw dist="35921" dir="2700000" algn="ctr" rotWithShape="0">
              <a:schemeClr val="bg2"/>
            </a:outerShdw>
          </a:effectLst>
        </p:spPr>
        <p:txBody>
          <a:bodyPr/>
          <a:lstStyle/>
          <a:p>
            <a:pPr marL="660400" indent="-660400" eaLnBrk="1" hangingPunct="1">
              <a:buClr>
                <a:srgbClr val="333399"/>
              </a:buClr>
              <a:buFontTx/>
              <a:buAutoNum type="arabicPeriod" startAt="5"/>
              <a:defRPr/>
            </a:pPr>
            <a:r>
              <a:rPr lang="en-US" b="1" u="sng" smtClean="0">
                <a:solidFill>
                  <a:srgbClr val="333399"/>
                </a:solidFill>
              </a:rPr>
              <a:t>PARATHYROID</a:t>
            </a:r>
            <a:r>
              <a:rPr lang="en-US" b="1" smtClean="0">
                <a:solidFill>
                  <a:srgbClr val="333399"/>
                </a:solidFill>
              </a:rPr>
              <a:t> </a:t>
            </a:r>
            <a:r>
              <a:rPr lang="en-US" b="1" u="sng" smtClean="0">
                <a:solidFill>
                  <a:srgbClr val="333399"/>
                </a:solidFill>
              </a:rPr>
              <a:t>GLAND</a:t>
            </a:r>
          </a:p>
          <a:p>
            <a:pPr marL="660400" indent="-660400" eaLnBrk="1" hangingPunct="1">
              <a:buClr>
                <a:srgbClr val="003300"/>
              </a:buClr>
              <a:buFontTx/>
              <a:buAutoNum type="romanLcPeriod"/>
              <a:defRPr/>
            </a:pPr>
            <a:r>
              <a:rPr lang="en-US" b="1" smtClean="0">
                <a:solidFill>
                  <a:srgbClr val="003300"/>
                </a:solidFill>
              </a:rPr>
              <a:t>Parathermone</a:t>
            </a:r>
          </a:p>
          <a:p>
            <a:pPr marL="660400" indent="-660400" eaLnBrk="1" hangingPunct="1">
              <a:buClr>
                <a:srgbClr val="A50021"/>
              </a:buClr>
              <a:buFontTx/>
              <a:buAutoNum type="alphaLcPeriod"/>
              <a:defRPr/>
            </a:pPr>
            <a:r>
              <a:rPr lang="en-US" smtClean="0">
                <a:solidFill>
                  <a:srgbClr val="A50021"/>
                </a:solidFill>
              </a:rPr>
              <a:t>It mobilizes/helps for the absorption of calcium from bones to blood resulting in softening of bones or pore formation in bones (osteoporosis).</a:t>
            </a:r>
          </a:p>
          <a:p>
            <a:pPr marL="660400" indent="-660400" eaLnBrk="1" hangingPunct="1">
              <a:buClr>
                <a:srgbClr val="A50021"/>
              </a:buClr>
              <a:buFontTx/>
              <a:buAutoNum type="alphaLcPeriod"/>
              <a:defRPr/>
            </a:pPr>
            <a:r>
              <a:rPr lang="en-US" smtClean="0">
                <a:solidFill>
                  <a:srgbClr val="A50021"/>
                </a:solidFill>
              </a:rPr>
              <a:t>It increases the level of calcium in blood and urine.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8850">
                                            <p:txEl>
                                              <p:pRg st="0" end="0"/>
                                            </p:txEl>
                                          </p:spTgt>
                                        </p:tgtEl>
                                        <p:attrNameLst>
                                          <p:attrName>style.visibility</p:attrName>
                                        </p:attrNameLst>
                                      </p:cBhvr>
                                      <p:to>
                                        <p:strVal val="visible"/>
                                      </p:to>
                                    </p:set>
                                    <p:set>
                                      <p:cBhvr>
                                        <p:cTn id="7" dur="455" fill="hold">
                                          <p:stCondLst>
                                            <p:cond delay="0"/>
                                          </p:stCondLst>
                                        </p:cTn>
                                        <p:tgtEl>
                                          <p:spTgt spid="78850">
                                            <p:txEl>
                                              <p:pRg st="0" end="0"/>
                                            </p:txEl>
                                          </p:spTgt>
                                        </p:tgtEl>
                                        <p:attrNameLst>
                                          <p:attrName>style.rotation</p:attrName>
                                        </p:attrNameLst>
                                      </p:cBhvr>
                                      <p:to>
                                        <p:strVal val="-45.0"/>
                                      </p:to>
                                    </p:set>
                                    <p:anim calcmode="lin" valueType="num">
                                      <p:cBhvr>
                                        <p:cTn id="8" dur="455" fill="hold">
                                          <p:stCondLst>
                                            <p:cond delay="455"/>
                                          </p:stCondLst>
                                        </p:cTn>
                                        <p:tgtEl>
                                          <p:spTgt spid="78850">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8850">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8850">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8850">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0" presetClass="entr" presetSubtype="0" fill="hold" grpId="0" nodeType="clickEffect">
                                  <p:stCondLst>
                                    <p:cond delay="0"/>
                                  </p:stCondLst>
                                  <p:iterate type="lt">
                                    <p:tmPct val="10000"/>
                                  </p:iterate>
                                  <p:childTnLst>
                                    <p:set>
                                      <p:cBhvr>
                                        <p:cTn id="15" dur="1" fill="hold">
                                          <p:stCondLst>
                                            <p:cond delay="0"/>
                                          </p:stCondLst>
                                        </p:cTn>
                                        <p:tgtEl>
                                          <p:spTgt spid="78850">
                                            <p:txEl>
                                              <p:pRg st="1" end="1"/>
                                            </p:txEl>
                                          </p:spTgt>
                                        </p:tgtEl>
                                        <p:attrNameLst>
                                          <p:attrName>style.visibility</p:attrName>
                                        </p:attrNameLst>
                                      </p:cBhvr>
                                      <p:to>
                                        <p:strVal val="visible"/>
                                      </p:to>
                                    </p:set>
                                    <p:animEffect transition="in" filter="fade">
                                      <p:cBhvr>
                                        <p:cTn id="16" dur="1000"/>
                                        <p:tgtEl>
                                          <p:spTgt spid="78850">
                                            <p:txEl>
                                              <p:pRg st="1" end="1"/>
                                            </p:txEl>
                                          </p:spTgt>
                                        </p:tgtEl>
                                      </p:cBhvr>
                                    </p:animEffect>
                                    <p:anim calcmode="lin" valueType="num">
                                      <p:cBhvr>
                                        <p:cTn id="17" dur="1000" fill="hold"/>
                                        <p:tgtEl>
                                          <p:spTgt spid="78850">
                                            <p:txEl>
                                              <p:pRg st="1" end="1"/>
                                            </p:txEl>
                                          </p:spTgt>
                                        </p:tgtEl>
                                        <p:attrNameLst>
                                          <p:attrName>ppt_x</p:attrName>
                                        </p:attrNameLst>
                                      </p:cBhvr>
                                      <p:tavLst>
                                        <p:tav tm="0">
                                          <p:val>
                                            <p:strVal val="#ppt_x-.1"/>
                                          </p:val>
                                        </p:tav>
                                        <p:tav tm="100000">
                                          <p:val>
                                            <p:strVal val="#ppt_x"/>
                                          </p:val>
                                        </p:tav>
                                      </p:tavLst>
                                    </p:anim>
                                    <p:anim calcmode="lin" valueType="num">
                                      <p:cBhvr>
                                        <p:cTn id="18" dur="1000" fill="hold"/>
                                        <p:tgtEl>
                                          <p:spTgt spid="7885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78850">
                                            <p:txEl>
                                              <p:pRg st="2" end="2"/>
                                            </p:txEl>
                                          </p:spTgt>
                                        </p:tgtEl>
                                        <p:attrNameLst>
                                          <p:attrName>style.visibility</p:attrName>
                                        </p:attrNameLst>
                                      </p:cBhvr>
                                      <p:to>
                                        <p:strVal val="visible"/>
                                      </p:to>
                                    </p:set>
                                    <p:anim calcmode="lin" valueType="num">
                                      <p:cBhvr>
                                        <p:cTn id="23" dur="500" fill="hold"/>
                                        <p:tgtEl>
                                          <p:spTgt spid="7885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8850">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7885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885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885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78850">
                                            <p:txEl>
                                              <p:pRg st="3" end="3"/>
                                            </p:txEl>
                                          </p:spTgt>
                                        </p:tgtEl>
                                        <p:attrNameLst>
                                          <p:attrName>style.visibility</p:attrName>
                                        </p:attrNameLst>
                                      </p:cBhvr>
                                      <p:to>
                                        <p:strVal val="visible"/>
                                      </p:to>
                                    </p:set>
                                    <p:anim calcmode="lin" valueType="num">
                                      <p:cBhvr>
                                        <p:cTn id="32" dur="500" fill="hold"/>
                                        <p:tgtEl>
                                          <p:spTgt spid="78850">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78850">
                                            <p:txEl>
                                              <p:pRg st="3" end="3"/>
                                            </p:txEl>
                                          </p:spTgt>
                                        </p:tgtEl>
                                        <p:attrNameLst>
                                          <p:attrName>ppt_y</p:attrName>
                                        </p:attrNameLst>
                                      </p:cBhvr>
                                      <p:tavLst>
                                        <p:tav tm="0">
                                          <p:val>
                                            <p:strVal val="#ppt_y"/>
                                          </p:val>
                                        </p:tav>
                                        <p:tav tm="100000">
                                          <p:val>
                                            <p:strVal val="#ppt_y"/>
                                          </p:val>
                                        </p:tav>
                                      </p:tavLst>
                                    </p:anim>
                                    <p:anim calcmode="lin" valueType="num">
                                      <p:cBhvr>
                                        <p:cTn id="34" dur="500" fill="hold"/>
                                        <p:tgtEl>
                                          <p:spTgt spid="78850">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78850">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788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0" y="0"/>
            <a:ext cx="9144000" cy="6858000"/>
          </a:xfrm>
          <a:effectLst>
            <a:outerShdw dist="35921" dir="2700000" algn="ctr" rotWithShape="0">
              <a:schemeClr val="bg2"/>
            </a:outerShdw>
          </a:effectLst>
        </p:spPr>
        <p:txBody>
          <a:bodyPr/>
          <a:lstStyle/>
          <a:p>
            <a:pPr marL="660400" indent="-660400" eaLnBrk="1" hangingPunct="1">
              <a:buClr>
                <a:srgbClr val="333399"/>
              </a:buClr>
              <a:buFontTx/>
              <a:buAutoNum type="arabicPeriod" startAt="6"/>
              <a:defRPr/>
            </a:pPr>
            <a:r>
              <a:rPr lang="en-US" b="1" u="sng" dirty="0" smtClean="0">
                <a:solidFill>
                  <a:srgbClr val="333399"/>
                </a:solidFill>
              </a:rPr>
              <a:t>THYMUS</a:t>
            </a:r>
            <a:r>
              <a:rPr lang="en-US" b="1" dirty="0" smtClean="0">
                <a:solidFill>
                  <a:srgbClr val="333399"/>
                </a:solidFill>
              </a:rPr>
              <a:t> </a:t>
            </a:r>
            <a:r>
              <a:rPr lang="en-US" b="1" u="sng" dirty="0" smtClean="0">
                <a:solidFill>
                  <a:srgbClr val="333399"/>
                </a:solidFill>
              </a:rPr>
              <a:t>GLAND</a:t>
            </a:r>
          </a:p>
          <a:p>
            <a:pPr marL="660400" indent="-660400" eaLnBrk="1" hangingPunct="1">
              <a:buClr>
                <a:srgbClr val="003300"/>
              </a:buClr>
              <a:buFontTx/>
              <a:buAutoNum type="romanLcPeriod"/>
              <a:defRPr/>
            </a:pPr>
            <a:r>
              <a:rPr lang="en-US" b="1" dirty="0" err="1" smtClean="0">
                <a:solidFill>
                  <a:srgbClr val="003300"/>
                </a:solidFill>
              </a:rPr>
              <a:t>Thymosin</a:t>
            </a:r>
            <a:endParaRPr lang="en-US" b="1" dirty="0" smtClean="0">
              <a:solidFill>
                <a:srgbClr val="003300"/>
              </a:solidFill>
            </a:endParaRPr>
          </a:p>
          <a:p>
            <a:pPr marL="660400" indent="-660400" eaLnBrk="1" hangingPunct="1">
              <a:buClr>
                <a:srgbClr val="A50021"/>
              </a:buClr>
              <a:buFontTx/>
              <a:buAutoNum type="alphaLcPeriod"/>
              <a:defRPr/>
            </a:pPr>
            <a:r>
              <a:rPr lang="en-US" dirty="0" smtClean="0">
                <a:solidFill>
                  <a:srgbClr val="A50021"/>
                </a:solidFill>
              </a:rPr>
              <a:t>Gland found only in children.</a:t>
            </a:r>
          </a:p>
          <a:p>
            <a:pPr marL="660400" indent="-660400" eaLnBrk="1" hangingPunct="1">
              <a:buClr>
                <a:srgbClr val="A50021"/>
              </a:buClr>
              <a:buFontTx/>
              <a:buAutoNum type="alphaLcPeriod"/>
              <a:defRPr/>
            </a:pPr>
            <a:r>
              <a:rPr lang="en-US" dirty="0" smtClean="0">
                <a:solidFill>
                  <a:srgbClr val="A50021"/>
                </a:solidFill>
              </a:rPr>
              <a:t>It gradually disappear in the adolescent/adult age.</a:t>
            </a:r>
          </a:p>
          <a:p>
            <a:pPr marL="660400" indent="-660400" eaLnBrk="1" hangingPunct="1">
              <a:buClr>
                <a:srgbClr val="A50021"/>
              </a:buClr>
              <a:buFontTx/>
              <a:buAutoNum type="alphaLcPeriod"/>
              <a:defRPr/>
            </a:pPr>
            <a:r>
              <a:rPr lang="en-US" dirty="0" smtClean="0">
                <a:solidFill>
                  <a:srgbClr val="A50021"/>
                </a:solidFill>
              </a:rPr>
              <a:t>It enhances lymphocytes to develop immunity (to resist disease and injuries).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9874">
                                            <p:txEl>
                                              <p:pRg st="0" end="0"/>
                                            </p:txEl>
                                          </p:spTgt>
                                        </p:tgtEl>
                                        <p:attrNameLst>
                                          <p:attrName>style.visibility</p:attrName>
                                        </p:attrNameLst>
                                      </p:cBhvr>
                                      <p:to>
                                        <p:strVal val="visible"/>
                                      </p:to>
                                    </p:set>
                                    <p:set>
                                      <p:cBhvr>
                                        <p:cTn id="7" dur="455" fill="hold">
                                          <p:stCondLst>
                                            <p:cond delay="0"/>
                                          </p:stCondLst>
                                        </p:cTn>
                                        <p:tgtEl>
                                          <p:spTgt spid="79874">
                                            <p:txEl>
                                              <p:pRg st="0" end="0"/>
                                            </p:txEl>
                                          </p:spTgt>
                                        </p:tgtEl>
                                        <p:attrNameLst>
                                          <p:attrName>style.rotation</p:attrName>
                                        </p:attrNameLst>
                                      </p:cBhvr>
                                      <p:to>
                                        <p:strVal val="-45.0"/>
                                      </p:to>
                                    </p:set>
                                    <p:anim calcmode="lin" valueType="num">
                                      <p:cBhvr>
                                        <p:cTn id="8" dur="455" fill="hold">
                                          <p:stCondLst>
                                            <p:cond delay="455"/>
                                          </p:stCondLst>
                                        </p:cTn>
                                        <p:tgtEl>
                                          <p:spTgt spid="7987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9874">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987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987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0" presetClass="entr" presetSubtype="0" fill="hold" grpId="0" nodeType="clickEffect">
                                  <p:stCondLst>
                                    <p:cond delay="0"/>
                                  </p:stCondLst>
                                  <p:iterate type="lt">
                                    <p:tmPct val="10000"/>
                                  </p:iterate>
                                  <p:childTnLst>
                                    <p:set>
                                      <p:cBhvr>
                                        <p:cTn id="15" dur="1" fill="hold">
                                          <p:stCondLst>
                                            <p:cond delay="0"/>
                                          </p:stCondLst>
                                        </p:cTn>
                                        <p:tgtEl>
                                          <p:spTgt spid="79874">
                                            <p:txEl>
                                              <p:pRg st="1" end="1"/>
                                            </p:txEl>
                                          </p:spTgt>
                                        </p:tgtEl>
                                        <p:attrNameLst>
                                          <p:attrName>style.visibility</p:attrName>
                                        </p:attrNameLst>
                                      </p:cBhvr>
                                      <p:to>
                                        <p:strVal val="visible"/>
                                      </p:to>
                                    </p:set>
                                    <p:animEffect transition="in" filter="fade">
                                      <p:cBhvr>
                                        <p:cTn id="16" dur="1000"/>
                                        <p:tgtEl>
                                          <p:spTgt spid="79874">
                                            <p:txEl>
                                              <p:pRg st="1" end="1"/>
                                            </p:txEl>
                                          </p:spTgt>
                                        </p:tgtEl>
                                      </p:cBhvr>
                                    </p:animEffect>
                                    <p:anim calcmode="lin" valueType="num">
                                      <p:cBhvr>
                                        <p:cTn id="17" dur="1000" fill="hold"/>
                                        <p:tgtEl>
                                          <p:spTgt spid="79874">
                                            <p:txEl>
                                              <p:pRg st="1" end="1"/>
                                            </p:txEl>
                                          </p:spTgt>
                                        </p:tgtEl>
                                        <p:attrNameLst>
                                          <p:attrName>ppt_x</p:attrName>
                                        </p:attrNameLst>
                                      </p:cBhvr>
                                      <p:tavLst>
                                        <p:tav tm="0">
                                          <p:val>
                                            <p:strVal val="#ppt_x-.1"/>
                                          </p:val>
                                        </p:tav>
                                        <p:tav tm="100000">
                                          <p:val>
                                            <p:strVal val="#ppt_x"/>
                                          </p:val>
                                        </p:tav>
                                      </p:tavLst>
                                    </p:anim>
                                    <p:anim calcmode="lin" valueType="num">
                                      <p:cBhvr>
                                        <p:cTn id="18" dur="1000" fill="hold"/>
                                        <p:tgtEl>
                                          <p:spTgt spid="7987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79874">
                                            <p:txEl>
                                              <p:pRg st="2" end="2"/>
                                            </p:txEl>
                                          </p:spTgt>
                                        </p:tgtEl>
                                        <p:attrNameLst>
                                          <p:attrName>style.visibility</p:attrName>
                                        </p:attrNameLst>
                                      </p:cBhvr>
                                      <p:to>
                                        <p:strVal val="visible"/>
                                      </p:to>
                                    </p:set>
                                    <p:anim calcmode="lin" valueType="num">
                                      <p:cBhvr>
                                        <p:cTn id="23" dur="500" fill="hold"/>
                                        <p:tgtEl>
                                          <p:spTgt spid="7987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9874">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7987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987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987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79874">
                                            <p:txEl>
                                              <p:pRg st="3" end="3"/>
                                            </p:txEl>
                                          </p:spTgt>
                                        </p:tgtEl>
                                        <p:attrNameLst>
                                          <p:attrName>style.visibility</p:attrName>
                                        </p:attrNameLst>
                                      </p:cBhvr>
                                      <p:to>
                                        <p:strVal val="visible"/>
                                      </p:to>
                                    </p:set>
                                    <p:anim calcmode="lin" valueType="num">
                                      <p:cBhvr>
                                        <p:cTn id="32" dur="500" fill="hold"/>
                                        <p:tgtEl>
                                          <p:spTgt spid="79874">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79874">
                                            <p:txEl>
                                              <p:pRg st="3" end="3"/>
                                            </p:txEl>
                                          </p:spTgt>
                                        </p:tgtEl>
                                        <p:attrNameLst>
                                          <p:attrName>ppt_y</p:attrName>
                                        </p:attrNameLst>
                                      </p:cBhvr>
                                      <p:tavLst>
                                        <p:tav tm="0">
                                          <p:val>
                                            <p:strVal val="#ppt_y"/>
                                          </p:val>
                                        </p:tav>
                                        <p:tav tm="100000">
                                          <p:val>
                                            <p:strVal val="#ppt_y"/>
                                          </p:val>
                                        </p:tav>
                                      </p:tavLst>
                                    </p:anim>
                                    <p:anim calcmode="lin" valueType="num">
                                      <p:cBhvr>
                                        <p:cTn id="34" dur="500" fill="hold"/>
                                        <p:tgtEl>
                                          <p:spTgt spid="79874">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79874">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79874">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79874">
                                            <p:txEl>
                                              <p:pRg st="4" end="4"/>
                                            </p:txEl>
                                          </p:spTgt>
                                        </p:tgtEl>
                                        <p:attrNameLst>
                                          <p:attrName>style.visibility</p:attrName>
                                        </p:attrNameLst>
                                      </p:cBhvr>
                                      <p:to>
                                        <p:strVal val="visible"/>
                                      </p:to>
                                    </p:set>
                                    <p:anim calcmode="lin" valueType="num">
                                      <p:cBhvr>
                                        <p:cTn id="41" dur="500" fill="hold"/>
                                        <p:tgtEl>
                                          <p:spTgt spid="79874">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79874">
                                            <p:txEl>
                                              <p:pRg st="4" end="4"/>
                                            </p:txEl>
                                          </p:spTgt>
                                        </p:tgtEl>
                                        <p:attrNameLst>
                                          <p:attrName>ppt_y</p:attrName>
                                        </p:attrNameLst>
                                      </p:cBhvr>
                                      <p:tavLst>
                                        <p:tav tm="0">
                                          <p:val>
                                            <p:strVal val="#ppt_y"/>
                                          </p:val>
                                        </p:tav>
                                        <p:tav tm="100000">
                                          <p:val>
                                            <p:strVal val="#ppt_y"/>
                                          </p:val>
                                        </p:tav>
                                      </p:tavLst>
                                    </p:anim>
                                    <p:anim calcmode="lin" valueType="num">
                                      <p:cBhvr>
                                        <p:cTn id="43" dur="500" fill="hold"/>
                                        <p:tgtEl>
                                          <p:spTgt spid="79874">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79874">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798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xfrm>
            <a:off x="0" y="0"/>
            <a:ext cx="9144000" cy="6858000"/>
          </a:xfrm>
          <a:effectLst>
            <a:outerShdw dist="35921" dir="2700000" algn="ctr" rotWithShape="0">
              <a:schemeClr val="bg2"/>
            </a:outerShdw>
          </a:effectLst>
        </p:spPr>
        <p:txBody>
          <a:bodyPr/>
          <a:lstStyle/>
          <a:p>
            <a:pPr marL="660400" indent="-660400" eaLnBrk="1" hangingPunct="1">
              <a:buClr>
                <a:srgbClr val="333399"/>
              </a:buClr>
              <a:buFontTx/>
              <a:buAutoNum type="arabicPeriod" startAt="7"/>
              <a:defRPr/>
            </a:pPr>
            <a:r>
              <a:rPr lang="en-US" b="1" u="sng" smtClean="0">
                <a:solidFill>
                  <a:srgbClr val="333399"/>
                </a:solidFill>
              </a:rPr>
              <a:t>ADRENAL</a:t>
            </a:r>
            <a:r>
              <a:rPr lang="en-US" b="1" smtClean="0">
                <a:solidFill>
                  <a:srgbClr val="333399"/>
                </a:solidFill>
              </a:rPr>
              <a:t> </a:t>
            </a:r>
            <a:r>
              <a:rPr lang="en-US" b="1" u="sng" smtClean="0">
                <a:solidFill>
                  <a:srgbClr val="333399"/>
                </a:solidFill>
              </a:rPr>
              <a:t>GLAND</a:t>
            </a:r>
          </a:p>
          <a:p>
            <a:pPr marL="660400" indent="-660400" eaLnBrk="1" hangingPunct="1">
              <a:buClr>
                <a:schemeClr val="tx1"/>
              </a:buClr>
              <a:buFontTx/>
              <a:buAutoNum type="romanLcPeriod"/>
              <a:defRPr/>
            </a:pPr>
            <a:r>
              <a:rPr lang="en-US" b="1" smtClean="0"/>
              <a:t>Adrenalin</a:t>
            </a:r>
          </a:p>
          <a:p>
            <a:pPr marL="660400" indent="-660400" eaLnBrk="1" hangingPunct="1">
              <a:buClr>
                <a:srgbClr val="A50021"/>
              </a:buClr>
              <a:buFontTx/>
              <a:buAutoNum type="alphaLcPeriod"/>
              <a:defRPr/>
            </a:pPr>
            <a:r>
              <a:rPr lang="en-US" smtClean="0">
                <a:solidFill>
                  <a:srgbClr val="A50021"/>
                </a:solidFill>
              </a:rPr>
              <a:t>It is a stress hormone.</a:t>
            </a:r>
          </a:p>
          <a:p>
            <a:pPr marL="660400" indent="-660400" eaLnBrk="1" hangingPunct="1">
              <a:buClr>
                <a:srgbClr val="A50021"/>
              </a:buClr>
              <a:buFontTx/>
              <a:buAutoNum type="alphaLcPeriod"/>
              <a:defRPr/>
            </a:pPr>
            <a:r>
              <a:rPr lang="en-US" smtClean="0">
                <a:solidFill>
                  <a:srgbClr val="A50021"/>
                </a:solidFill>
              </a:rPr>
              <a:t>The secretion of adrenalin into the blood increases the B.P., heartbeat, breathing rate, stretching of muscle, dialaration of eyes.</a:t>
            </a:r>
          </a:p>
          <a:p>
            <a:pPr marL="660400" indent="-660400" eaLnBrk="1" hangingPunct="1">
              <a:buClr>
                <a:srgbClr val="A50021"/>
              </a:buClr>
              <a:buFontTx/>
              <a:buAutoNum type="alphaLcPeriod"/>
              <a:defRPr/>
            </a:pPr>
            <a:r>
              <a:rPr lang="en-US" smtClean="0">
                <a:solidFill>
                  <a:srgbClr val="A50021"/>
                </a:solidFill>
              </a:rPr>
              <a:t>It also induces anger, anxiety, excitement, courage and other emotions.</a:t>
            </a:r>
          </a:p>
          <a:p>
            <a:pPr marL="660400" indent="-660400" eaLnBrk="1" hangingPunct="1">
              <a:buClr>
                <a:srgbClr val="A50021"/>
              </a:buClr>
              <a:buFontTx/>
              <a:buAutoNum type="alphaLcPeriod"/>
              <a:defRPr/>
            </a:pPr>
            <a:r>
              <a:rPr lang="en-US" smtClean="0">
                <a:solidFill>
                  <a:srgbClr val="A50021"/>
                </a:solidFill>
              </a:rPr>
              <a:t>It prepares the body to face emergency situations or conditions. Therefore, it is called fight or flight hormone.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80898">
                                            <p:txEl>
                                              <p:pRg st="0" end="0"/>
                                            </p:txEl>
                                          </p:spTgt>
                                        </p:tgtEl>
                                        <p:attrNameLst>
                                          <p:attrName>style.visibility</p:attrName>
                                        </p:attrNameLst>
                                      </p:cBhvr>
                                      <p:to>
                                        <p:strVal val="visible"/>
                                      </p:to>
                                    </p:set>
                                    <p:set>
                                      <p:cBhvr>
                                        <p:cTn id="7" dur="455" fill="hold">
                                          <p:stCondLst>
                                            <p:cond delay="0"/>
                                          </p:stCondLst>
                                        </p:cTn>
                                        <p:tgtEl>
                                          <p:spTgt spid="80898">
                                            <p:txEl>
                                              <p:pRg st="0" end="0"/>
                                            </p:txEl>
                                          </p:spTgt>
                                        </p:tgtEl>
                                        <p:attrNameLst>
                                          <p:attrName>style.rotation</p:attrName>
                                        </p:attrNameLst>
                                      </p:cBhvr>
                                      <p:to>
                                        <p:strVal val="-45.0"/>
                                      </p:to>
                                    </p:set>
                                    <p:anim calcmode="lin" valueType="num">
                                      <p:cBhvr>
                                        <p:cTn id="8" dur="455" fill="hold">
                                          <p:stCondLst>
                                            <p:cond delay="455"/>
                                          </p:stCondLst>
                                        </p:cTn>
                                        <p:tgtEl>
                                          <p:spTgt spid="80898">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80898">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80898">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80898">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0" presetClass="entr" presetSubtype="0" fill="hold" grpId="0" nodeType="clickEffect">
                                  <p:stCondLst>
                                    <p:cond delay="0"/>
                                  </p:stCondLst>
                                  <p:iterate type="lt">
                                    <p:tmPct val="10000"/>
                                  </p:iterate>
                                  <p:childTnLst>
                                    <p:set>
                                      <p:cBhvr>
                                        <p:cTn id="15" dur="1" fill="hold">
                                          <p:stCondLst>
                                            <p:cond delay="0"/>
                                          </p:stCondLst>
                                        </p:cTn>
                                        <p:tgtEl>
                                          <p:spTgt spid="80898">
                                            <p:txEl>
                                              <p:pRg st="1" end="1"/>
                                            </p:txEl>
                                          </p:spTgt>
                                        </p:tgtEl>
                                        <p:attrNameLst>
                                          <p:attrName>style.visibility</p:attrName>
                                        </p:attrNameLst>
                                      </p:cBhvr>
                                      <p:to>
                                        <p:strVal val="visible"/>
                                      </p:to>
                                    </p:set>
                                    <p:animEffect transition="in" filter="fade">
                                      <p:cBhvr>
                                        <p:cTn id="16" dur="1000"/>
                                        <p:tgtEl>
                                          <p:spTgt spid="80898">
                                            <p:txEl>
                                              <p:pRg st="1" end="1"/>
                                            </p:txEl>
                                          </p:spTgt>
                                        </p:tgtEl>
                                      </p:cBhvr>
                                    </p:animEffect>
                                    <p:anim calcmode="lin" valueType="num">
                                      <p:cBhvr>
                                        <p:cTn id="17" dur="1000" fill="hold"/>
                                        <p:tgtEl>
                                          <p:spTgt spid="80898">
                                            <p:txEl>
                                              <p:pRg st="1" end="1"/>
                                            </p:txEl>
                                          </p:spTgt>
                                        </p:tgtEl>
                                        <p:attrNameLst>
                                          <p:attrName>ppt_x</p:attrName>
                                        </p:attrNameLst>
                                      </p:cBhvr>
                                      <p:tavLst>
                                        <p:tav tm="0">
                                          <p:val>
                                            <p:strVal val="#ppt_x-.1"/>
                                          </p:val>
                                        </p:tav>
                                        <p:tav tm="100000">
                                          <p:val>
                                            <p:strVal val="#ppt_x"/>
                                          </p:val>
                                        </p:tav>
                                      </p:tavLst>
                                    </p:anim>
                                    <p:anim calcmode="lin" valueType="num">
                                      <p:cBhvr>
                                        <p:cTn id="18" dur="1000" fill="hold"/>
                                        <p:tgtEl>
                                          <p:spTgt spid="8089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80898">
                                            <p:txEl>
                                              <p:pRg st="2" end="2"/>
                                            </p:txEl>
                                          </p:spTgt>
                                        </p:tgtEl>
                                        <p:attrNameLst>
                                          <p:attrName>style.visibility</p:attrName>
                                        </p:attrNameLst>
                                      </p:cBhvr>
                                      <p:to>
                                        <p:strVal val="visible"/>
                                      </p:to>
                                    </p:set>
                                    <p:anim calcmode="lin" valueType="num">
                                      <p:cBhvr>
                                        <p:cTn id="23" dur="500" fill="hold"/>
                                        <p:tgtEl>
                                          <p:spTgt spid="80898">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0898">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80898">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0898">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089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80898">
                                            <p:txEl>
                                              <p:pRg st="3" end="3"/>
                                            </p:txEl>
                                          </p:spTgt>
                                        </p:tgtEl>
                                        <p:attrNameLst>
                                          <p:attrName>style.visibility</p:attrName>
                                        </p:attrNameLst>
                                      </p:cBhvr>
                                      <p:to>
                                        <p:strVal val="visible"/>
                                      </p:to>
                                    </p:set>
                                    <p:anim calcmode="lin" valueType="num">
                                      <p:cBhvr>
                                        <p:cTn id="32" dur="500" fill="hold"/>
                                        <p:tgtEl>
                                          <p:spTgt spid="80898">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80898">
                                            <p:txEl>
                                              <p:pRg st="3" end="3"/>
                                            </p:txEl>
                                          </p:spTgt>
                                        </p:tgtEl>
                                        <p:attrNameLst>
                                          <p:attrName>ppt_y</p:attrName>
                                        </p:attrNameLst>
                                      </p:cBhvr>
                                      <p:tavLst>
                                        <p:tav tm="0">
                                          <p:val>
                                            <p:strVal val="#ppt_y"/>
                                          </p:val>
                                        </p:tav>
                                        <p:tav tm="100000">
                                          <p:val>
                                            <p:strVal val="#ppt_y"/>
                                          </p:val>
                                        </p:tav>
                                      </p:tavLst>
                                    </p:anim>
                                    <p:anim calcmode="lin" valueType="num">
                                      <p:cBhvr>
                                        <p:cTn id="34" dur="500" fill="hold"/>
                                        <p:tgtEl>
                                          <p:spTgt spid="80898">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80898">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80898">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80898">
                                            <p:txEl>
                                              <p:pRg st="4" end="4"/>
                                            </p:txEl>
                                          </p:spTgt>
                                        </p:tgtEl>
                                        <p:attrNameLst>
                                          <p:attrName>style.visibility</p:attrName>
                                        </p:attrNameLst>
                                      </p:cBhvr>
                                      <p:to>
                                        <p:strVal val="visible"/>
                                      </p:to>
                                    </p:set>
                                    <p:anim calcmode="lin" valueType="num">
                                      <p:cBhvr>
                                        <p:cTn id="41" dur="500" fill="hold"/>
                                        <p:tgtEl>
                                          <p:spTgt spid="80898">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80898">
                                            <p:txEl>
                                              <p:pRg st="4" end="4"/>
                                            </p:txEl>
                                          </p:spTgt>
                                        </p:tgtEl>
                                        <p:attrNameLst>
                                          <p:attrName>ppt_y</p:attrName>
                                        </p:attrNameLst>
                                      </p:cBhvr>
                                      <p:tavLst>
                                        <p:tav tm="0">
                                          <p:val>
                                            <p:strVal val="#ppt_y"/>
                                          </p:val>
                                        </p:tav>
                                        <p:tav tm="100000">
                                          <p:val>
                                            <p:strVal val="#ppt_y"/>
                                          </p:val>
                                        </p:tav>
                                      </p:tavLst>
                                    </p:anim>
                                    <p:anim calcmode="lin" valueType="num">
                                      <p:cBhvr>
                                        <p:cTn id="43" dur="500" fill="hold"/>
                                        <p:tgtEl>
                                          <p:spTgt spid="80898">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80898">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80898">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80898">
                                            <p:txEl>
                                              <p:pRg st="5" end="5"/>
                                            </p:txEl>
                                          </p:spTgt>
                                        </p:tgtEl>
                                        <p:attrNameLst>
                                          <p:attrName>style.visibility</p:attrName>
                                        </p:attrNameLst>
                                      </p:cBhvr>
                                      <p:to>
                                        <p:strVal val="visible"/>
                                      </p:to>
                                    </p:set>
                                    <p:anim calcmode="lin" valueType="num">
                                      <p:cBhvr>
                                        <p:cTn id="50" dur="500" fill="hold"/>
                                        <p:tgtEl>
                                          <p:spTgt spid="80898">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80898">
                                            <p:txEl>
                                              <p:pRg st="5" end="5"/>
                                            </p:txEl>
                                          </p:spTgt>
                                        </p:tgtEl>
                                        <p:attrNameLst>
                                          <p:attrName>ppt_y</p:attrName>
                                        </p:attrNameLst>
                                      </p:cBhvr>
                                      <p:tavLst>
                                        <p:tav tm="0">
                                          <p:val>
                                            <p:strVal val="#ppt_y"/>
                                          </p:val>
                                        </p:tav>
                                        <p:tav tm="100000">
                                          <p:val>
                                            <p:strVal val="#ppt_y"/>
                                          </p:val>
                                        </p:tav>
                                      </p:tavLst>
                                    </p:anim>
                                    <p:anim calcmode="lin" valueType="num">
                                      <p:cBhvr>
                                        <p:cTn id="52" dur="500" fill="hold"/>
                                        <p:tgtEl>
                                          <p:spTgt spid="80898">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80898">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808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0" y="0"/>
            <a:ext cx="9144000" cy="6858000"/>
          </a:xfrm>
          <a:effectLst>
            <a:outerShdw dist="35921" dir="2700000" algn="ctr" rotWithShape="0">
              <a:schemeClr val="bg2"/>
            </a:outerShdw>
          </a:effectLst>
        </p:spPr>
        <p:txBody>
          <a:bodyPr/>
          <a:lstStyle/>
          <a:p>
            <a:pPr marL="660400" indent="-660400" eaLnBrk="1" hangingPunct="1">
              <a:buClr>
                <a:srgbClr val="333399"/>
              </a:buClr>
              <a:buFontTx/>
              <a:buAutoNum type="arabicPeriod" startAt="8"/>
              <a:defRPr/>
            </a:pPr>
            <a:r>
              <a:rPr lang="en-US" b="1" u="sng" smtClean="0">
                <a:solidFill>
                  <a:srgbClr val="333399"/>
                </a:solidFill>
              </a:rPr>
              <a:t>PANCREAS</a:t>
            </a:r>
          </a:p>
          <a:p>
            <a:pPr marL="660400" indent="-660400" eaLnBrk="1" hangingPunct="1">
              <a:buClr>
                <a:srgbClr val="333399"/>
              </a:buClr>
              <a:buFontTx/>
              <a:buNone/>
              <a:defRPr/>
            </a:pPr>
            <a:r>
              <a:rPr lang="en-US" smtClean="0">
                <a:solidFill>
                  <a:srgbClr val="A50021"/>
                </a:solidFill>
              </a:rPr>
              <a:t>	(It is the </a:t>
            </a:r>
            <a:r>
              <a:rPr lang="en-US" i="1" smtClean="0">
                <a:solidFill>
                  <a:srgbClr val="003300"/>
                </a:solidFill>
              </a:rPr>
              <a:t>second largest endocrine gland</a:t>
            </a:r>
            <a:r>
              <a:rPr lang="en-US" smtClean="0">
                <a:solidFill>
                  <a:srgbClr val="A50021"/>
                </a:solidFill>
              </a:rPr>
              <a:t> in human body. As the gland secretes both enzyme and hormone it is called </a:t>
            </a:r>
            <a:r>
              <a:rPr lang="en-US" i="1" smtClean="0">
                <a:solidFill>
                  <a:srgbClr val="333399"/>
                </a:solidFill>
              </a:rPr>
              <a:t>heterocrine gland</a:t>
            </a:r>
            <a:r>
              <a:rPr lang="en-US" smtClean="0">
                <a:solidFill>
                  <a:srgbClr val="A50021"/>
                </a:solidFill>
              </a:rPr>
              <a:t>)</a:t>
            </a:r>
            <a:endParaRPr lang="en-US" smtClean="0">
              <a:solidFill>
                <a:srgbClr val="333399"/>
              </a:solidFill>
            </a:endParaRPr>
          </a:p>
          <a:p>
            <a:pPr marL="660400" indent="-660400" eaLnBrk="1" hangingPunct="1">
              <a:buClr>
                <a:srgbClr val="003300"/>
              </a:buClr>
              <a:buFontTx/>
              <a:buAutoNum type="romanLcPeriod"/>
              <a:defRPr/>
            </a:pPr>
            <a:r>
              <a:rPr lang="en-US" b="1" smtClean="0">
                <a:solidFill>
                  <a:srgbClr val="003300"/>
                </a:solidFill>
              </a:rPr>
              <a:t>Insulin</a:t>
            </a:r>
            <a:r>
              <a:rPr lang="en-US" smtClean="0">
                <a:solidFill>
                  <a:srgbClr val="003300"/>
                </a:solidFill>
              </a:rPr>
              <a:t> </a:t>
            </a:r>
          </a:p>
          <a:p>
            <a:pPr marL="660400" indent="-660400" eaLnBrk="1" hangingPunct="1">
              <a:buClr>
                <a:srgbClr val="A50021"/>
              </a:buClr>
              <a:buFontTx/>
              <a:buAutoNum type="alphaLcPeriod"/>
              <a:defRPr/>
            </a:pPr>
            <a:r>
              <a:rPr lang="en-US" smtClean="0">
                <a:solidFill>
                  <a:srgbClr val="A50021"/>
                </a:solidFill>
              </a:rPr>
              <a:t>Pancreas is a heterocrine gland. The exocrine part secrets an enzyme-pancreatic juice for digestion of food and the endocrine part secretes insulin hormone.</a:t>
            </a:r>
          </a:p>
          <a:p>
            <a:pPr marL="660400" indent="-660400" eaLnBrk="1" hangingPunct="1">
              <a:buClr>
                <a:srgbClr val="A50021"/>
              </a:buClr>
              <a:buFontTx/>
              <a:buAutoNum type="alphaLcPeriod"/>
              <a:defRPr/>
            </a:pPr>
            <a:r>
              <a:rPr lang="en-US" smtClean="0">
                <a:solidFill>
                  <a:srgbClr val="A50021"/>
                </a:solidFill>
              </a:rPr>
              <a:t>It controls the level of sugar in blood and prevents the body from diabetics (disease).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81922">
                                            <p:txEl>
                                              <p:pRg st="0" end="0"/>
                                            </p:txEl>
                                          </p:spTgt>
                                        </p:tgtEl>
                                        <p:attrNameLst>
                                          <p:attrName>style.visibility</p:attrName>
                                        </p:attrNameLst>
                                      </p:cBhvr>
                                      <p:to>
                                        <p:strVal val="visible"/>
                                      </p:to>
                                    </p:set>
                                    <p:set>
                                      <p:cBhvr>
                                        <p:cTn id="7" dur="455" fill="hold">
                                          <p:stCondLst>
                                            <p:cond delay="0"/>
                                          </p:stCondLst>
                                        </p:cTn>
                                        <p:tgtEl>
                                          <p:spTgt spid="81922">
                                            <p:txEl>
                                              <p:pRg st="0" end="0"/>
                                            </p:txEl>
                                          </p:spTgt>
                                        </p:tgtEl>
                                        <p:attrNameLst>
                                          <p:attrName>style.rotation</p:attrName>
                                        </p:attrNameLst>
                                      </p:cBhvr>
                                      <p:to>
                                        <p:strVal val="-45.0"/>
                                      </p:to>
                                    </p:set>
                                    <p:anim calcmode="lin" valueType="num">
                                      <p:cBhvr>
                                        <p:cTn id="8" dur="455" fill="hold">
                                          <p:stCondLst>
                                            <p:cond delay="455"/>
                                          </p:stCondLst>
                                        </p:cTn>
                                        <p:tgtEl>
                                          <p:spTgt spid="8192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81922">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8192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81922">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81922">
                                            <p:txEl>
                                              <p:pRg st="1" end="1"/>
                                            </p:txEl>
                                          </p:spTgt>
                                        </p:tgtEl>
                                        <p:attrNameLst>
                                          <p:attrName>style.visibility</p:attrName>
                                        </p:attrNameLst>
                                      </p:cBhvr>
                                      <p:to>
                                        <p:strVal val="visible"/>
                                      </p:to>
                                    </p:set>
                                    <p:anim calcmode="lin" valueType="num">
                                      <p:cBhvr>
                                        <p:cTn id="16" dur="500" fill="hold"/>
                                        <p:tgtEl>
                                          <p:spTgt spid="8192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1922">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8192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192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192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0" presetClass="entr" presetSubtype="0" fill="hold" grpId="0" nodeType="clickEffect">
                                  <p:stCondLst>
                                    <p:cond delay="0"/>
                                  </p:stCondLst>
                                  <p:iterate type="lt">
                                    <p:tmPct val="10000"/>
                                  </p:iterate>
                                  <p:childTnLst>
                                    <p:set>
                                      <p:cBhvr>
                                        <p:cTn id="24" dur="1" fill="hold">
                                          <p:stCondLst>
                                            <p:cond delay="0"/>
                                          </p:stCondLst>
                                        </p:cTn>
                                        <p:tgtEl>
                                          <p:spTgt spid="81922">
                                            <p:txEl>
                                              <p:pRg st="2" end="2"/>
                                            </p:txEl>
                                          </p:spTgt>
                                        </p:tgtEl>
                                        <p:attrNameLst>
                                          <p:attrName>style.visibility</p:attrName>
                                        </p:attrNameLst>
                                      </p:cBhvr>
                                      <p:to>
                                        <p:strVal val="visible"/>
                                      </p:to>
                                    </p:set>
                                    <p:animEffect transition="in" filter="fade">
                                      <p:cBhvr>
                                        <p:cTn id="25" dur="1000"/>
                                        <p:tgtEl>
                                          <p:spTgt spid="81922">
                                            <p:txEl>
                                              <p:pRg st="2" end="2"/>
                                            </p:txEl>
                                          </p:spTgt>
                                        </p:tgtEl>
                                      </p:cBhvr>
                                    </p:animEffect>
                                    <p:anim calcmode="lin" valueType="num">
                                      <p:cBhvr>
                                        <p:cTn id="26" dur="1000" fill="hold"/>
                                        <p:tgtEl>
                                          <p:spTgt spid="81922">
                                            <p:txEl>
                                              <p:pRg st="2" end="2"/>
                                            </p:txEl>
                                          </p:spTgt>
                                        </p:tgtEl>
                                        <p:attrNameLst>
                                          <p:attrName>ppt_x</p:attrName>
                                        </p:attrNameLst>
                                      </p:cBhvr>
                                      <p:tavLst>
                                        <p:tav tm="0">
                                          <p:val>
                                            <p:strVal val="#ppt_x-.1"/>
                                          </p:val>
                                        </p:tav>
                                        <p:tav tm="100000">
                                          <p:val>
                                            <p:strVal val="#ppt_x"/>
                                          </p:val>
                                        </p:tav>
                                      </p:tavLst>
                                    </p:anim>
                                    <p:anim calcmode="lin" valueType="num">
                                      <p:cBhvr>
                                        <p:cTn id="27" dur="1000" fill="hold"/>
                                        <p:tgtEl>
                                          <p:spTgt spid="8192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81922">
                                            <p:txEl>
                                              <p:pRg st="3" end="3"/>
                                            </p:txEl>
                                          </p:spTgt>
                                        </p:tgtEl>
                                        <p:attrNameLst>
                                          <p:attrName>style.visibility</p:attrName>
                                        </p:attrNameLst>
                                      </p:cBhvr>
                                      <p:to>
                                        <p:strVal val="visible"/>
                                      </p:to>
                                    </p:set>
                                    <p:anim calcmode="lin" valueType="num">
                                      <p:cBhvr>
                                        <p:cTn id="32" dur="500" fill="hold"/>
                                        <p:tgtEl>
                                          <p:spTgt spid="8192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81922">
                                            <p:txEl>
                                              <p:pRg st="3" end="3"/>
                                            </p:txEl>
                                          </p:spTgt>
                                        </p:tgtEl>
                                        <p:attrNameLst>
                                          <p:attrName>ppt_y</p:attrName>
                                        </p:attrNameLst>
                                      </p:cBhvr>
                                      <p:tavLst>
                                        <p:tav tm="0">
                                          <p:val>
                                            <p:strVal val="#ppt_y"/>
                                          </p:val>
                                        </p:tav>
                                        <p:tav tm="100000">
                                          <p:val>
                                            <p:strVal val="#ppt_y"/>
                                          </p:val>
                                        </p:tav>
                                      </p:tavLst>
                                    </p:anim>
                                    <p:anim calcmode="lin" valueType="num">
                                      <p:cBhvr>
                                        <p:cTn id="34" dur="500" fill="hold"/>
                                        <p:tgtEl>
                                          <p:spTgt spid="8192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8192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8192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81922">
                                            <p:txEl>
                                              <p:pRg st="4" end="4"/>
                                            </p:txEl>
                                          </p:spTgt>
                                        </p:tgtEl>
                                        <p:attrNameLst>
                                          <p:attrName>style.visibility</p:attrName>
                                        </p:attrNameLst>
                                      </p:cBhvr>
                                      <p:to>
                                        <p:strVal val="visible"/>
                                      </p:to>
                                    </p:set>
                                    <p:anim calcmode="lin" valueType="num">
                                      <p:cBhvr>
                                        <p:cTn id="41" dur="500" fill="hold"/>
                                        <p:tgtEl>
                                          <p:spTgt spid="8192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81922">
                                            <p:txEl>
                                              <p:pRg st="4" end="4"/>
                                            </p:txEl>
                                          </p:spTgt>
                                        </p:tgtEl>
                                        <p:attrNameLst>
                                          <p:attrName>ppt_y</p:attrName>
                                        </p:attrNameLst>
                                      </p:cBhvr>
                                      <p:tavLst>
                                        <p:tav tm="0">
                                          <p:val>
                                            <p:strVal val="#ppt_y"/>
                                          </p:val>
                                        </p:tav>
                                        <p:tav tm="100000">
                                          <p:val>
                                            <p:strVal val="#ppt_y"/>
                                          </p:val>
                                        </p:tav>
                                      </p:tavLst>
                                    </p:anim>
                                    <p:anim calcmode="lin" valueType="num">
                                      <p:cBhvr>
                                        <p:cTn id="43" dur="500" fill="hold"/>
                                        <p:tgtEl>
                                          <p:spTgt spid="8192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8192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819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417638"/>
          </a:xfrm>
          <a:effectLst>
            <a:outerShdw dist="35921" dir="2700000" algn="ctr" rotWithShape="0">
              <a:schemeClr val="bg2"/>
            </a:outerShdw>
          </a:effectLst>
        </p:spPr>
        <p:txBody>
          <a:bodyPr/>
          <a:lstStyle/>
          <a:p>
            <a:pPr eaLnBrk="1" hangingPunct="1">
              <a:defRPr/>
            </a:pPr>
            <a:r>
              <a:rPr lang="en-US" sz="4000" b="1" u="sng" smtClean="0"/>
              <a:t>STRUCTURE</a:t>
            </a:r>
            <a:r>
              <a:rPr lang="en-US" sz="4000" smtClean="0"/>
              <a:t> and </a:t>
            </a:r>
            <a:r>
              <a:rPr lang="en-US" sz="4000" b="1" u="sng" smtClean="0"/>
              <a:t>FUNCTION</a:t>
            </a:r>
            <a:r>
              <a:rPr lang="en-US" sz="4000" smtClean="0"/>
              <a:t> of</a:t>
            </a:r>
            <a:r>
              <a:rPr lang="en-US" sz="4000" u="sng" smtClean="0"/>
              <a:t/>
            </a:r>
            <a:br>
              <a:rPr lang="en-US" sz="4000" u="sng" smtClean="0"/>
            </a:br>
            <a:r>
              <a:rPr lang="en-US" sz="4000" b="1" u="sng" smtClean="0"/>
              <a:t>NERVE</a:t>
            </a:r>
            <a:r>
              <a:rPr lang="en-US" sz="4000" u="sng" smtClean="0"/>
              <a:t> </a:t>
            </a:r>
            <a:r>
              <a:rPr lang="en-US" sz="4000" b="1" u="sng" smtClean="0"/>
              <a:t>CELL</a:t>
            </a:r>
          </a:p>
        </p:txBody>
      </p:sp>
      <p:sp>
        <p:nvSpPr>
          <p:cNvPr id="6147" name="Rectangle 3"/>
          <p:cNvSpPr>
            <a:spLocks noGrp="1" noChangeArrowheads="1"/>
          </p:cNvSpPr>
          <p:nvPr>
            <p:ph type="body" idx="1"/>
          </p:nvPr>
        </p:nvSpPr>
        <p:spPr>
          <a:xfrm>
            <a:off x="0" y="1600200"/>
            <a:ext cx="9144000" cy="5257800"/>
          </a:xfrm>
          <a:effectLst>
            <a:outerShdw dist="35921" dir="2700000" algn="ctr" rotWithShape="0">
              <a:schemeClr val="bg2"/>
            </a:outerShdw>
          </a:effectLst>
        </p:spPr>
        <p:txBody>
          <a:bodyPr/>
          <a:lstStyle/>
          <a:p>
            <a:pPr eaLnBrk="1" hangingPunct="1">
              <a:buFontTx/>
              <a:buNone/>
              <a:defRPr/>
            </a:pPr>
            <a:r>
              <a:rPr lang="en-US" b="1" i="1" smtClean="0"/>
              <a:t>STRUCTURE:-</a:t>
            </a:r>
          </a:p>
          <a:p>
            <a:pPr eaLnBrk="1" hangingPunct="1">
              <a:buFontTx/>
              <a:buNone/>
              <a:defRPr/>
            </a:pPr>
            <a:r>
              <a:rPr lang="en-US" smtClean="0"/>
              <a:t>	A nerve cell has a central body called cyton which contains a nucleus and cytoplasm. There are some finger like projections arising from the cyton called dendrons. The branches of these dendrons are known as dendrites. One of the dendrons is very long, known as axon. The axon is covered by a protective sheath known as myelin sheath. The branches of axon are called axonites/nerve endings.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 calcmode="lin" valueType="num">
                                      <p:cBhvr>
                                        <p:cTn id="13" dur="20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6147">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614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614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nodeType="clickEffect">
                                  <p:stCondLst>
                                    <p:cond delay="0"/>
                                  </p:stCondLst>
                                  <p:iterate type="lt">
                                    <p:tmPct val="10000"/>
                                  </p:iterate>
                                  <p:childTnLst>
                                    <p:set>
                                      <p:cBhvr>
                                        <p:cTn id="20" dur="1" fill="hold">
                                          <p:stCondLst>
                                            <p:cond delay="0"/>
                                          </p:stCondLst>
                                        </p:cTn>
                                        <p:tgtEl>
                                          <p:spTgt spid="6147">
                                            <p:txEl>
                                              <p:pRg st="1" end="1"/>
                                            </p:txEl>
                                          </p:spTgt>
                                        </p:tgtEl>
                                        <p:attrNameLst>
                                          <p:attrName>style.visibility</p:attrName>
                                        </p:attrNameLst>
                                      </p:cBhvr>
                                      <p:to>
                                        <p:strVal val="visible"/>
                                      </p:to>
                                    </p:set>
                                    <p:anim by="(-#ppt_w*2)" calcmode="lin" valueType="num">
                                      <p:cBhvr rctx="PPT">
                                        <p:cTn id="21" dur="250" autoRev="1" fill="hold">
                                          <p:stCondLst>
                                            <p:cond delay="0"/>
                                          </p:stCondLst>
                                        </p:cTn>
                                        <p:tgtEl>
                                          <p:spTgt spid="6147">
                                            <p:txEl>
                                              <p:pRg st="1" end="1"/>
                                            </p:txEl>
                                          </p:spTgt>
                                        </p:tgtEl>
                                        <p:attrNameLst>
                                          <p:attrName>ppt_w</p:attrName>
                                        </p:attrNameLst>
                                      </p:cBhvr>
                                    </p:anim>
                                    <p:anim by="(#ppt_w*0.50)" calcmode="lin" valueType="num">
                                      <p:cBhvr>
                                        <p:cTn id="22" dur="250" decel="50000" autoRev="1" fill="hold">
                                          <p:stCondLst>
                                            <p:cond delay="0"/>
                                          </p:stCondLst>
                                        </p:cTn>
                                        <p:tgtEl>
                                          <p:spTgt spid="6147">
                                            <p:txEl>
                                              <p:pRg st="1" end="1"/>
                                            </p:txEl>
                                          </p:spTgt>
                                        </p:tgtEl>
                                        <p:attrNameLst>
                                          <p:attrName>ppt_x</p:attrName>
                                        </p:attrNameLst>
                                      </p:cBhvr>
                                    </p:anim>
                                    <p:anim from="(-#ppt_h/2)" to="(#ppt_y)" calcmode="lin" valueType="num">
                                      <p:cBhvr>
                                        <p:cTn id="23" dur="500" fill="hold">
                                          <p:stCondLst>
                                            <p:cond delay="0"/>
                                          </p:stCondLst>
                                        </p:cTn>
                                        <p:tgtEl>
                                          <p:spTgt spid="6147">
                                            <p:txEl>
                                              <p:pRg st="1" end="1"/>
                                            </p:txEl>
                                          </p:spTgt>
                                        </p:tgtEl>
                                        <p:attrNameLst>
                                          <p:attrName>ppt_y</p:attrName>
                                        </p:attrNameLst>
                                      </p:cBhvr>
                                    </p:anim>
                                    <p:animRot by="21600000">
                                      <p:cBhvr>
                                        <p:cTn id="24" dur="500" fill="hold">
                                          <p:stCondLst>
                                            <p:cond delay="0"/>
                                          </p:stCondLst>
                                        </p:cTn>
                                        <p:tgtEl>
                                          <p:spTgt spid="6147">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a:xfrm>
            <a:off x="0" y="0"/>
            <a:ext cx="9144000" cy="6858000"/>
          </a:xfrm>
          <a:effectLst>
            <a:outerShdw dist="35921" dir="2700000" algn="ctr" rotWithShape="0">
              <a:schemeClr val="bg2"/>
            </a:outerShdw>
          </a:effectLst>
        </p:spPr>
        <p:txBody>
          <a:bodyPr/>
          <a:lstStyle/>
          <a:p>
            <a:pPr marL="660400" indent="-660400" eaLnBrk="1" hangingPunct="1">
              <a:buClr>
                <a:srgbClr val="333399"/>
              </a:buClr>
              <a:buFontTx/>
              <a:buAutoNum type="arabicPeriod" startAt="9"/>
              <a:defRPr/>
            </a:pPr>
            <a:r>
              <a:rPr lang="en-US" b="1" u="sng" smtClean="0">
                <a:solidFill>
                  <a:srgbClr val="333399"/>
                </a:solidFill>
              </a:rPr>
              <a:t>TESTIS</a:t>
            </a:r>
          </a:p>
          <a:p>
            <a:pPr marL="660400" indent="-660400" eaLnBrk="1" hangingPunct="1">
              <a:buClr>
                <a:srgbClr val="003300"/>
              </a:buClr>
              <a:buFontTx/>
              <a:buAutoNum type="romanLcPeriod"/>
              <a:defRPr/>
            </a:pPr>
            <a:r>
              <a:rPr lang="en-US" b="1" smtClean="0">
                <a:solidFill>
                  <a:srgbClr val="003300"/>
                </a:solidFill>
              </a:rPr>
              <a:t>Testosterone</a:t>
            </a:r>
            <a:r>
              <a:rPr lang="en-US" b="1" smtClean="0">
                <a:solidFill>
                  <a:srgbClr val="333399"/>
                </a:solidFill>
              </a:rPr>
              <a:t> </a:t>
            </a:r>
          </a:p>
          <a:p>
            <a:pPr marL="660400" indent="-660400" eaLnBrk="1" hangingPunct="1">
              <a:buClr>
                <a:srgbClr val="A50021"/>
              </a:buClr>
              <a:buFontTx/>
              <a:buAutoNum type="alphaLcPeriod"/>
              <a:defRPr/>
            </a:pPr>
            <a:r>
              <a:rPr lang="en-US" smtClean="0">
                <a:solidFill>
                  <a:srgbClr val="A50021"/>
                </a:solidFill>
              </a:rPr>
              <a:t>It stimulates or enhances spermatogenesis (sperm production) in males.</a:t>
            </a:r>
          </a:p>
          <a:p>
            <a:pPr marL="660400" indent="-660400" eaLnBrk="1" hangingPunct="1">
              <a:buClr>
                <a:srgbClr val="A50021"/>
              </a:buClr>
              <a:buFontTx/>
              <a:buAutoNum type="alphaLcPeriod"/>
              <a:defRPr/>
            </a:pPr>
            <a:r>
              <a:rPr lang="en-US" smtClean="0">
                <a:solidFill>
                  <a:srgbClr val="A50021"/>
                </a:solidFill>
              </a:rPr>
              <a:t>It initiates the development of secondary sexual characters in males.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82946">
                                            <p:txEl>
                                              <p:pRg st="0" end="0"/>
                                            </p:txEl>
                                          </p:spTgt>
                                        </p:tgtEl>
                                        <p:attrNameLst>
                                          <p:attrName>style.visibility</p:attrName>
                                        </p:attrNameLst>
                                      </p:cBhvr>
                                      <p:to>
                                        <p:strVal val="visible"/>
                                      </p:to>
                                    </p:set>
                                    <p:set>
                                      <p:cBhvr>
                                        <p:cTn id="7" dur="455" fill="hold">
                                          <p:stCondLst>
                                            <p:cond delay="0"/>
                                          </p:stCondLst>
                                        </p:cTn>
                                        <p:tgtEl>
                                          <p:spTgt spid="82946">
                                            <p:txEl>
                                              <p:pRg st="0" end="0"/>
                                            </p:txEl>
                                          </p:spTgt>
                                        </p:tgtEl>
                                        <p:attrNameLst>
                                          <p:attrName>style.rotation</p:attrName>
                                        </p:attrNameLst>
                                      </p:cBhvr>
                                      <p:to>
                                        <p:strVal val="-45.0"/>
                                      </p:to>
                                    </p:set>
                                    <p:anim calcmode="lin" valueType="num">
                                      <p:cBhvr>
                                        <p:cTn id="8" dur="455" fill="hold">
                                          <p:stCondLst>
                                            <p:cond delay="455"/>
                                          </p:stCondLst>
                                        </p:cTn>
                                        <p:tgtEl>
                                          <p:spTgt spid="8294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82946">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8294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82946">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0" presetClass="entr" presetSubtype="0" fill="hold" grpId="0" nodeType="clickEffect">
                                  <p:stCondLst>
                                    <p:cond delay="0"/>
                                  </p:stCondLst>
                                  <p:iterate type="lt">
                                    <p:tmPct val="10000"/>
                                  </p:iterate>
                                  <p:childTnLst>
                                    <p:set>
                                      <p:cBhvr>
                                        <p:cTn id="15" dur="1" fill="hold">
                                          <p:stCondLst>
                                            <p:cond delay="0"/>
                                          </p:stCondLst>
                                        </p:cTn>
                                        <p:tgtEl>
                                          <p:spTgt spid="82946">
                                            <p:txEl>
                                              <p:pRg st="1" end="1"/>
                                            </p:txEl>
                                          </p:spTgt>
                                        </p:tgtEl>
                                        <p:attrNameLst>
                                          <p:attrName>style.visibility</p:attrName>
                                        </p:attrNameLst>
                                      </p:cBhvr>
                                      <p:to>
                                        <p:strVal val="visible"/>
                                      </p:to>
                                    </p:set>
                                    <p:animEffect transition="in" filter="fade">
                                      <p:cBhvr>
                                        <p:cTn id="16" dur="1000"/>
                                        <p:tgtEl>
                                          <p:spTgt spid="82946">
                                            <p:txEl>
                                              <p:pRg st="1" end="1"/>
                                            </p:txEl>
                                          </p:spTgt>
                                        </p:tgtEl>
                                      </p:cBhvr>
                                    </p:animEffect>
                                    <p:anim calcmode="lin" valueType="num">
                                      <p:cBhvr>
                                        <p:cTn id="17" dur="1000" fill="hold"/>
                                        <p:tgtEl>
                                          <p:spTgt spid="82946">
                                            <p:txEl>
                                              <p:pRg st="1" end="1"/>
                                            </p:txEl>
                                          </p:spTgt>
                                        </p:tgtEl>
                                        <p:attrNameLst>
                                          <p:attrName>ppt_x</p:attrName>
                                        </p:attrNameLst>
                                      </p:cBhvr>
                                      <p:tavLst>
                                        <p:tav tm="0">
                                          <p:val>
                                            <p:strVal val="#ppt_x-.1"/>
                                          </p:val>
                                        </p:tav>
                                        <p:tav tm="100000">
                                          <p:val>
                                            <p:strVal val="#ppt_x"/>
                                          </p:val>
                                        </p:tav>
                                      </p:tavLst>
                                    </p:anim>
                                    <p:anim calcmode="lin" valueType="num">
                                      <p:cBhvr>
                                        <p:cTn id="18" dur="1000" fill="hold"/>
                                        <p:tgtEl>
                                          <p:spTgt spid="8294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82946">
                                            <p:txEl>
                                              <p:pRg st="2" end="2"/>
                                            </p:txEl>
                                          </p:spTgt>
                                        </p:tgtEl>
                                        <p:attrNameLst>
                                          <p:attrName>style.visibility</p:attrName>
                                        </p:attrNameLst>
                                      </p:cBhvr>
                                      <p:to>
                                        <p:strVal val="visible"/>
                                      </p:to>
                                    </p:set>
                                    <p:anim calcmode="lin" valueType="num">
                                      <p:cBhvr>
                                        <p:cTn id="23" dur="500" fill="hold"/>
                                        <p:tgtEl>
                                          <p:spTgt spid="8294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2946">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8294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294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294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82946">
                                            <p:txEl>
                                              <p:pRg st="3" end="3"/>
                                            </p:txEl>
                                          </p:spTgt>
                                        </p:tgtEl>
                                        <p:attrNameLst>
                                          <p:attrName>style.visibility</p:attrName>
                                        </p:attrNameLst>
                                      </p:cBhvr>
                                      <p:to>
                                        <p:strVal val="visible"/>
                                      </p:to>
                                    </p:set>
                                    <p:anim calcmode="lin" valueType="num">
                                      <p:cBhvr>
                                        <p:cTn id="32" dur="500" fill="hold"/>
                                        <p:tgtEl>
                                          <p:spTgt spid="82946">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82946">
                                            <p:txEl>
                                              <p:pRg st="3" end="3"/>
                                            </p:txEl>
                                          </p:spTgt>
                                        </p:tgtEl>
                                        <p:attrNameLst>
                                          <p:attrName>ppt_y</p:attrName>
                                        </p:attrNameLst>
                                      </p:cBhvr>
                                      <p:tavLst>
                                        <p:tav tm="0">
                                          <p:val>
                                            <p:strVal val="#ppt_y"/>
                                          </p:val>
                                        </p:tav>
                                        <p:tav tm="100000">
                                          <p:val>
                                            <p:strVal val="#ppt_y"/>
                                          </p:val>
                                        </p:tav>
                                      </p:tavLst>
                                    </p:anim>
                                    <p:anim calcmode="lin" valueType="num">
                                      <p:cBhvr>
                                        <p:cTn id="34" dur="500" fill="hold"/>
                                        <p:tgtEl>
                                          <p:spTgt spid="82946">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82946">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829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xfrm>
            <a:off x="0" y="0"/>
            <a:ext cx="9144000" cy="6858000"/>
          </a:xfrm>
          <a:effectLst>
            <a:outerShdw dist="35921" dir="2700000" algn="ctr" rotWithShape="0">
              <a:schemeClr val="bg2"/>
            </a:outerShdw>
          </a:effectLst>
        </p:spPr>
        <p:txBody>
          <a:bodyPr/>
          <a:lstStyle/>
          <a:p>
            <a:pPr marL="660400" indent="-660400" eaLnBrk="1" hangingPunct="1">
              <a:buClr>
                <a:srgbClr val="333399"/>
              </a:buClr>
              <a:buFontTx/>
              <a:buAutoNum type="arabicPeriod" startAt="10"/>
              <a:defRPr/>
            </a:pPr>
            <a:r>
              <a:rPr lang="en-US" b="1" u="sng" smtClean="0">
                <a:solidFill>
                  <a:srgbClr val="333399"/>
                </a:solidFill>
              </a:rPr>
              <a:t>OVARY</a:t>
            </a:r>
          </a:p>
          <a:p>
            <a:pPr marL="660400" indent="-660400" eaLnBrk="1" hangingPunct="1">
              <a:buClr>
                <a:srgbClr val="003300"/>
              </a:buClr>
              <a:buFontTx/>
              <a:buAutoNum type="romanLcPeriod"/>
              <a:defRPr/>
            </a:pPr>
            <a:r>
              <a:rPr lang="en-US" b="1" smtClean="0">
                <a:solidFill>
                  <a:srgbClr val="003300"/>
                </a:solidFill>
              </a:rPr>
              <a:t>Oestrogen</a:t>
            </a:r>
          </a:p>
          <a:p>
            <a:pPr marL="660400" indent="-660400" eaLnBrk="1" hangingPunct="1">
              <a:buClr>
                <a:srgbClr val="A50021"/>
              </a:buClr>
              <a:buFontTx/>
              <a:buAutoNum type="alphaLcPeriod"/>
              <a:defRPr/>
            </a:pPr>
            <a:r>
              <a:rPr lang="en-US" smtClean="0">
                <a:solidFill>
                  <a:srgbClr val="A50021"/>
                </a:solidFill>
              </a:rPr>
              <a:t>It stimulates or enhances ovulation, implantation of pregnancy, child birth, lactation, etc. in females.</a:t>
            </a:r>
          </a:p>
          <a:p>
            <a:pPr marL="660400" indent="-660400" eaLnBrk="1" hangingPunct="1">
              <a:buClr>
                <a:srgbClr val="A50021"/>
              </a:buClr>
              <a:buFontTx/>
              <a:buAutoNum type="alphaLcPeriod"/>
              <a:defRPr/>
            </a:pPr>
            <a:r>
              <a:rPr lang="en-US" smtClean="0">
                <a:solidFill>
                  <a:srgbClr val="A50021"/>
                </a:solidFill>
              </a:rPr>
              <a:t>It induces secondary sexual characters in females.</a:t>
            </a:r>
            <a:endParaRPr lang="en-US" smtClean="0">
              <a:solidFill>
                <a:srgbClr val="00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83970">
                                            <p:txEl>
                                              <p:pRg st="0" end="0"/>
                                            </p:txEl>
                                          </p:spTgt>
                                        </p:tgtEl>
                                        <p:attrNameLst>
                                          <p:attrName>style.visibility</p:attrName>
                                        </p:attrNameLst>
                                      </p:cBhvr>
                                      <p:to>
                                        <p:strVal val="visible"/>
                                      </p:to>
                                    </p:set>
                                    <p:set>
                                      <p:cBhvr>
                                        <p:cTn id="7" dur="455" fill="hold">
                                          <p:stCondLst>
                                            <p:cond delay="0"/>
                                          </p:stCondLst>
                                        </p:cTn>
                                        <p:tgtEl>
                                          <p:spTgt spid="83970">
                                            <p:txEl>
                                              <p:pRg st="0" end="0"/>
                                            </p:txEl>
                                          </p:spTgt>
                                        </p:tgtEl>
                                        <p:attrNameLst>
                                          <p:attrName>style.rotation</p:attrName>
                                        </p:attrNameLst>
                                      </p:cBhvr>
                                      <p:to>
                                        <p:strVal val="-45.0"/>
                                      </p:to>
                                    </p:set>
                                    <p:anim calcmode="lin" valueType="num">
                                      <p:cBhvr>
                                        <p:cTn id="8" dur="455" fill="hold">
                                          <p:stCondLst>
                                            <p:cond delay="455"/>
                                          </p:stCondLst>
                                        </p:cTn>
                                        <p:tgtEl>
                                          <p:spTgt spid="83970">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83970">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83970">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83970">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0" presetClass="entr" presetSubtype="0" fill="hold" grpId="0" nodeType="clickEffect">
                                  <p:stCondLst>
                                    <p:cond delay="0"/>
                                  </p:stCondLst>
                                  <p:iterate type="lt">
                                    <p:tmPct val="10000"/>
                                  </p:iterate>
                                  <p:childTnLst>
                                    <p:set>
                                      <p:cBhvr>
                                        <p:cTn id="15" dur="1" fill="hold">
                                          <p:stCondLst>
                                            <p:cond delay="0"/>
                                          </p:stCondLst>
                                        </p:cTn>
                                        <p:tgtEl>
                                          <p:spTgt spid="83970">
                                            <p:txEl>
                                              <p:pRg st="1" end="1"/>
                                            </p:txEl>
                                          </p:spTgt>
                                        </p:tgtEl>
                                        <p:attrNameLst>
                                          <p:attrName>style.visibility</p:attrName>
                                        </p:attrNameLst>
                                      </p:cBhvr>
                                      <p:to>
                                        <p:strVal val="visible"/>
                                      </p:to>
                                    </p:set>
                                    <p:animEffect transition="in" filter="fade">
                                      <p:cBhvr>
                                        <p:cTn id="16" dur="1000"/>
                                        <p:tgtEl>
                                          <p:spTgt spid="83970">
                                            <p:txEl>
                                              <p:pRg st="1" end="1"/>
                                            </p:txEl>
                                          </p:spTgt>
                                        </p:tgtEl>
                                      </p:cBhvr>
                                    </p:animEffect>
                                    <p:anim calcmode="lin" valueType="num">
                                      <p:cBhvr>
                                        <p:cTn id="17" dur="1000" fill="hold"/>
                                        <p:tgtEl>
                                          <p:spTgt spid="83970">
                                            <p:txEl>
                                              <p:pRg st="1" end="1"/>
                                            </p:txEl>
                                          </p:spTgt>
                                        </p:tgtEl>
                                        <p:attrNameLst>
                                          <p:attrName>ppt_x</p:attrName>
                                        </p:attrNameLst>
                                      </p:cBhvr>
                                      <p:tavLst>
                                        <p:tav tm="0">
                                          <p:val>
                                            <p:strVal val="#ppt_x-.1"/>
                                          </p:val>
                                        </p:tav>
                                        <p:tav tm="100000">
                                          <p:val>
                                            <p:strVal val="#ppt_x"/>
                                          </p:val>
                                        </p:tav>
                                      </p:tavLst>
                                    </p:anim>
                                    <p:anim calcmode="lin" valueType="num">
                                      <p:cBhvr>
                                        <p:cTn id="18" dur="1000" fill="hold"/>
                                        <p:tgtEl>
                                          <p:spTgt spid="8397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83970">
                                            <p:txEl>
                                              <p:pRg st="2" end="2"/>
                                            </p:txEl>
                                          </p:spTgt>
                                        </p:tgtEl>
                                        <p:attrNameLst>
                                          <p:attrName>style.visibility</p:attrName>
                                        </p:attrNameLst>
                                      </p:cBhvr>
                                      <p:to>
                                        <p:strVal val="visible"/>
                                      </p:to>
                                    </p:set>
                                    <p:anim calcmode="lin" valueType="num">
                                      <p:cBhvr>
                                        <p:cTn id="23" dur="500" fill="hold"/>
                                        <p:tgtEl>
                                          <p:spTgt spid="8397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3970">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8397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397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397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83970">
                                            <p:txEl>
                                              <p:pRg st="3" end="3"/>
                                            </p:txEl>
                                          </p:spTgt>
                                        </p:tgtEl>
                                        <p:attrNameLst>
                                          <p:attrName>style.visibility</p:attrName>
                                        </p:attrNameLst>
                                      </p:cBhvr>
                                      <p:to>
                                        <p:strVal val="visible"/>
                                      </p:to>
                                    </p:set>
                                    <p:anim calcmode="lin" valueType="num">
                                      <p:cBhvr>
                                        <p:cTn id="32" dur="500" fill="hold"/>
                                        <p:tgtEl>
                                          <p:spTgt spid="83970">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83970">
                                            <p:txEl>
                                              <p:pRg st="3" end="3"/>
                                            </p:txEl>
                                          </p:spTgt>
                                        </p:tgtEl>
                                        <p:attrNameLst>
                                          <p:attrName>ppt_y</p:attrName>
                                        </p:attrNameLst>
                                      </p:cBhvr>
                                      <p:tavLst>
                                        <p:tav tm="0">
                                          <p:val>
                                            <p:strVal val="#ppt_y"/>
                                          </p:val>
                                        </p:tav>
                                        <p:tav tm="100000">
                                          <p:val>
                                            <p:strVal val="#ppt_y"/>
                                          </p:val>
                                        </p:tav>
                                      </p:tavLst>
                                    </p:anim>
                                    <p:anim calcmode="lin" valueType="num">
                                      <p:cBhvr>
                                        <p:cTn id="34" dur="500" fill="hold"/>
                                        <p:tgtEl>
                                          <p:spTgt spid="83970">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83970">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839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7284" name="Rectangle 4"/>
          <p:cNvSpPr>
            <a:spLocks noGrp="1" noChangeArrowheads="1"/>
          </p:cNvSpPr>
          <p:nvPr>
            <p:ph type="ctrTitle"/>
          </p:nvPr>
        </p:nvSpPr>
        <p:spPr>
          <a:xfrm>
            <a:off x="0" y="1484313"/>
            <a:ext cx="9144000" cy="2043112"/>
          </a:xfrm>
        </p:spPr>
        <p:txBody>
          <a:bodyPr/>
          <a:lstStyle/>
          <a:p>
            <a:pPr eaLnBrk="1" hangingPunct="1"/>
            <a:r>
              <a:rPr lang="en-US" b="1" u="sng" smtClean="0"/>
              <a:t>PRESENTED  BY </a:t>
            </a:r>
          </a:p>
        </p:txBody>
      </p:sp>
      <p:sp>
        <p:nvSpPr>
          <p:cNvPr id="53251" name="Rectangle 5"/>
          <p:cNvSpPr>
            <a:spLocks noGrp="1" noChangeArrowheads="1"/>
          </p:cNvSpPr>
          <p:nvPr>
            <p:ph type="subTitle" idx="1"/>
          </p:nvPr>
        </p:nvSpPr>
        <p:spPr>
          <a:xfrm>
            <a:off x="4714875" y="4722813"/>
            <a:ext cx="4429125" cy="2135187"/>
          </a:xfrm>
        </p:spPr>
        <p:txBody>
          <a:bodyPr/>
          <a:lstStyle/>
          <a:p>
            <a:pPr algn="l" eaLnBrk="1" hangingPunct="1">
              <a:lnSpc>
                <a:spcPct val="90000"/>
              </a:lnSpc>
            </a:pPr>
            <a:r>
              <a:rPr lang="en-US" smtClean="0">
                <a:solidFill>
                  <a:schemeClr val="bg1"/>
                </a:solidFill>
              </a:rPr>
              <a:t>P.V.MANOHARAN</a:t>
            </a:r>
          </a:p>
          <a:p>
            <a:pPr algn="l" eaLnBrk="1" hangingPunct="1">
              <a:lnSpc>
                <a:spcPct val="90000"/>
              </a:lnSpc>
            </a:pPr>
            <a:r>
              <a:rPr lang="en-US" smtClean="0">
                <a:solidFill>
                  <a:schemeClr val="bg1"/>
                </a:solidFill>
              </a:rPr>
              <a:t>KV NO1 CPCRI                    KASARAGOD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7284"/>
                                        </p:tgtEl>
                                        <p:attrNameLst>
                                          <p:attrName>style.visibility</p:attrName>
                                        </p:attrNameLst>
                                      </p:cBhvr>
                                      <p:to>
                                        <p:strVal val="visible"/>
                                      </p:to>
                                    </p:set>
                                    <p:anim calcmode="lin" valueType="num">
                                      <p:cBhvr>
                                        <p:cTn id="7" dur="1000" fill="hold"/>
                                        <p:tgtEl>
                                          <p:spTgt spid="97284"/>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97284"/>
                                        </p:tgtEl>
                                        <p:attrNameLst>
                                          <p:attrName>ppt_y</p:attrName>
                                        </p:attrNameLst>
                                      </p:cBhvr>
                                      <p:tavLst>
                                        <p:tav tm="0">
                                          <p:val>
                                            <p:strVal val="#ppt_y"/>
                                          </p:val>
                                        </p:tav>
                                        <p:tav tm="100000">
                                          <p:val>
                                            <p:strVal val="#ppt_y"/>
                                          </p:val>
                                        </p:tav>
                                      </p:tavLst>
                                    </p:anim>
                                    <p:anim calcmode="lin" valueType="num">
                                      <p:cBhvr>
                                        <p:cTn id="9" dur="1000" fill="hold"/>
                                        <p:tgtEl>
                                          <p:spTgt spid="97284"/>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9728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97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0" y="0"/>
            <a:ext cx="9144000" cy="6858000"/>
          </a:xfrm>
          <a:effectLst>
            <a:outerShdw dist="35921" dir="2700000" algn="ctr" rotWithShape="0">
              <a:schemeClr val="bg2"/>
            </a:outerShdw>
          </a:effectLst>
        </p:spPr>
        <p:txBody>
          <a:bodyPr/>
          <a:lstStyle/>
          <a:p>
            <a:pPr eaLnBrk="1" hangingPunct="1">
              <a:buFontTx/>
              <a:buNone/>
              <a:defRPr/>
            </a:pPr>
            <a:r>
              <a:rPr lang="en-US" b="1" i="1" dirty="0" smtClean="0">
                <a:solidFill>
                  <a:schemeClr val="accent3"/>
                </a:solidFill>
              </a:rPr>
              <a:t>FUNCTION:-</a:t>
            </a:r>
          </a:p>
          <a:p>
            <a:pPr eaLnBrk="1" hangingPunct="1">
              <a:buFontTx/>
              <a:buNone/>
              <a:defRPr/>
            </a:pPr>
            <a:r>
              <a:rPr lang="en-US" dirty="0" smtClean="0">
                <a:solidFill>
                  <a:schemeClr val="accent3"/>
                </a:solidFill>
              </a:rPr>
              <a:t>	The dendrites carry  the message or information to the </a:t>
            </a:r>
            <a:r>
              <a:rPr lang="en-US" dirty="0" err="1" smtClean="0">
                <a:solidFill>
                  <a:schemeClr val="accent3"/>
                </a:solidFill>
              </a:rPr>
              <a:t>cyton</a:t>
            </a:r>
            <a:r>
              <a:rPr lang="en-US" dirty="0" smtClean="0">
                <a:solidFill>
                  <a:schemeClr val="accent3"/>
                </a:solidFill>
              </a:rPr>
              <a:t>. The </a:t>
            </a:r>
            <a:r>
              <a:rPr lang="en-US" dirty="0" err="1" smtClean="0">
                <a:solidFill>
                  <a:schemeClr val="accent3"/>
                </a:solidFill>
              </a:rPr>
              <a:t>cyton</a:t>
            </a:r>
            <a:r>
              <a:rPr lang="en-US" dirty="0" smtClean="0">
                <a:solidFill>
                  <a:schemeClr val="accent3"/>
                </a:solidFill>
              </a:rPr>
              <a:t> transmits the impulses through the axon to the </a:t>
            </a:r>
            <a:r>
              <a:rPr lang="en-US" dirty="0" err="1" smtClean="0">
                <a:solidFill>
                  <a:schemeClr val="accent3"/>
                </a:solidFill>
              </a:rPr>
              <a:t>axonites</a:t>
            </a:r>
            <a:r>
              <a:rPr lang="en-US" dirty="0" smtClean="0">
                <a:solidFill>
                  <a:schemeClr val="accent3"/>
                </a:solidFill>
              </a:rPr>
              <a:t> and then to other nerve cells. Finally, to the brain and </a:t>
            </a:r>
            <a:r>
              <a:rPr lang="en-US" dirty="0" err="1" smtClean="0">
                <a:solidFill>
                  <a:schemeClr val="accent3"/>
                </a:solidFill>
              </a:rPr>
              <a:t>effector</a:t>
            </a:r>
            <a:r>
              <a:rPr lang="en-US" dirty="0" smtClean="0">
                <a:solidFill>
                  <a:schemeClr val="accent3"/>
                </a:solidFill>
              </a:rPr>
              <a:t> organs like muscles and glands.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20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7171">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717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717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7171">
                                            <p:txEl>
                                              <p:pRg st="1" end="1"/>
                                            </p:txEl>
                                          </p:spTgt>
                                        </p:tgtEl>
                                        <p:attrNameLst>
                                          <p:attrName>style.visibility</p:attrName>
                                        </p:attrNameLst>
                                      </p:cBhvr>
                                      <p:to>
                                        <p:strVal val="visible"/>
                                      </p:to>
                                    </p:set>
                                    <p:anim calcmode="lin" valueType="num">
                                      <p:cBhvr>
                                        <p:cTn id="15" dur="500" fill="hold"/>
                                        <p:tgtEl>
                                          <p:spTgt spid="717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171">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717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17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1417638"/>
          </a:xfrm>
          <a:effectLst>
            <a:outerShdw dist="35921" dir="2700000" algn="ctr" rotWithShape="0">
              <a:schemeClr val="bg2"/>
            </a:outerShdw>
          </a:effectLst>
        </p:spPr>
        <p:txBody>
          <a:bodyPr/>
          <a:lstStyle/>
          <a:p>
            <a:pPr eaLnBrk="1" hangingPunct="1">
              <a:defRPr/>
            </a:pPr>
            <a:r>
              <a:rPr lang="en-US" b="1" u="sng" smtClean="0"/>
              <a:t>Pathway of Nerve Impulses</a:t>
            </a:r>
          </a:p>
        </p:txBody>
      </p:sp>
      <p:sp>
        <p:nvSpPr>
          <p:cNvPr id="8195" name="Rectangle 3"/>
          <p:cNvSpPr>
            <a:spLocks noGrp="1" noChangeArrowheads="1"/>
          </p:cNvSpPr>
          <p:nvPr>
            <p:ph type="body" idx="1"/>
          </p:nvPr>
        </p:nvSpPr>
        <p:spPr>
          <a:xfrm>
            <a:off x="0" y="1600200"/>
            <a:ext cx="9144000" cy="5257800"/>
          </a:xfrm>
          <a:effectLst>
            <a:outerShdw dist="35921" dir="2700000" algn="ctr" rotWithShape="0">
              <a:schemeClr val="bg2"/>
            </a:outerShdw>
          </a:effectLst>
        </p:spPr>
        <p:txBody>
          <a:bodyPr/>
          <a:lstStyle/>
          <a:p>
            <a:pPr marL="660400" indent="-660400" eaLnBrk="1" hangingPunct="1">
              <a:lnSpc>
                <a:spcPct val="80000"/>
              </a:lnSpc>
              <a:buClr>
                <a:schemeClr val="tx1"/>
              </a:buClr>
              <a:buFontTx/>
              <a:buAutoNum type="romanLcPeriod"/>
              <a:defRPr/>
            </a:pPr>
            <a:r>
              <a:rPr lang="en-US" smtClean="0"/>
              <a:t>The dendrites of a nerve cell present in the receptor organ detect the external stimuli.</a:t>
            </a:r>
          </a:p>
          <a:p>
            <a:pPr marL="660400" indent="-660400" eaLnBrk="1" hangingPunct="1">
              <a:lnSpc>
                <a:spcPct val="80000"/>
              </a:lnSpc>
              <a:buClr>
                <a:schemeClr val="tx1"/>
              </a:buClr>
              <a:buFontTx/>
              <a:buAutoNum type="romanLcPeriod"/>
              <a:defRPr/>
            </a:pPr>
            <a:r>
              <a:rPr lang="en-US" smtClean="0"/>
              <a:t>The dendrites, thus, set off a chemical reaction [oxidation (e-)] and that creates or generates electrical impulses.</a:t>
            </a:r>
          </a:p>
          <a:p>
            <a:pPr marL="660400" indent="-660400" eaLnBrk="1" hangingPunct="1">
              <a:lnSpc>
                <a:spcPct val="80000"/>
              </a:lnSpc>
              <a:buClr>
                <a:schemeClr val="tx1"/>
              </a:buClr>
              <a:buFontTx/>
              <a:buAutoNum type="romanLcPeriod"/>
              <a:defRPr/>
            </a:pPr>
            <a:r>
              <a:rPr lang="en-US" smtClean="0"/>
              <a:t>These electrical impulses then transmit to the cyton.</a:t>
            </a:r>
          </a:p>
          <a:p>
            <a:pPr marL="660400" indent="-660400" eaLnBrk="1" hangingPunct="1">
              <a:lnSpc>
                <a:spcPct val="80000"/>
              </a:lnSpc>
              <a:buClr>
                <a:schemeClr val="tx1"/>
              </a:buClr>
              <a:buFontTx/>
              <a:buAutoNum type="romanLcPeriod"/>
              <a:defRPr/>
            </a:pPr>
            <a:r>
              <a:rPr lang="en-US" smtClean="0"/>
              <a:t>From cyton, it is transmitted through axon to axonite.</a:t>
            </a:r>
          </a:p>
          <a:p>
            <a:pPr marL="660400" indent="-660400" eaLnBrk="1" hangingPunct="1">
              <a:lnSpc>
                <a:spcPct val="80000"/>
              </a:lnSpc>
              <a:buClr>
                <a:schemeClr val="tx1"/>
              </a:buClr>
              <a:buFontTx/>
              <a:buAutoNum type="romanLcPeriod"/>
              <a:defRPr/>
            </a:pPr>
            <a:r>
              <a:rPr lang="en-US" smtClean="0"/>
              <a:t>The tip of the axonites release some chemicals</a:t>
            </a:r>
            <a:r>
              <a:rPr lang="en-US" sz="280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ppt_x</p:attrName>
                                        </p:attrNameLst>
                                      </p:cBhvr>
                                      <p:tavLst>
                                        <p:tav tm="0">
                                          <p:val>
                                            <p:strVal val="#ppt_x-.2"/>
                                          </p:val>
                                        </p:tav>
                                        <p:tav tm="100000">
                                          <p:val>
                                            <p:strVal val="#ppt_x"/>
                                          </p:val>
                                        </p:tav>
                                      </p:tavLst>
                                    </p:anim>
                                    <p:anim calcmode="lin" valueType="num">
                                      <p:cBhvr>
                                        <p:cTn id="8" dur="1000" fill="hold"/>
                                        <p:tgtEl>
                                          <p:spTgt spid="81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8195">
                                            <p:txEl>
                                              <p:pRg st="0" end="0"/>
                                            </p:txEl>
                                          </p:spTgt>
                                        </p:tgtEl>
                                        <p:attrNameLst>
                                          <p:attrName>style.visibility</p:attrName>
                                        </p:attrNameLst>
                                      </p:cBhvr>
                                      <p:to>
                                        <p:strVal val="visible"/>
                                      </p:to>
                                    </p:set>
                                    <p:animScale>
                                      <p:cBhvr>
                                        <p:cTn id="14" dur="1000" decel="50000" fill="hold">
                                          <p:stCondLst>
                                            <p:cond delay="0"/>
                                          </p:stCondLst>
                                        </p:cTn>
                                        <p:tgtEl>
                                          <p:spTgt spid="819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195">
                                            <p:txEl>
                                              <p:pRg st="0" end="0"/>
                                            </p:txEl>
                                          </p:spTgt>
                                        </p:tgtEl>
                                        <p:attrNameLst>
                                          <p:attrName>ppt_x</p:attrName>
                                          <p:attrName>ppt_y</p:attrName>
                                        </p:attrNameLst>
                                      </p:cBhvr>
                                    </p:animMotion>
                                    <p:animEffect transition="in" filter="fade">
                                      <p:cBhvr>
                                        <p:cTn id="16" dur="1000"/>
                                        <p:tgtEl>
                                          <p:spTgt spid="819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8195">
                                            <p:txEl>
                                              <p:pRg st="1" end="1"/>
                                            </p:txEl>
                                          </p:spTgt>
                                        </p:tgtEl>
                                        <p:attrNameLst>
                                          <p:attrName>style.visibility</p:attrName>
                                        </p:attrNameLst>
                                      </p:cBhvr>
                                      <p:to>
                                        <p:strVal val="visible"/>
                                      </p:to>
                                    </p:set>
                                    <p:animScale>
                                      <p:cBhvr>
                                        <p:cTn id="21" dur="1000" decel="50000" fill="hold">
                                          <p:stCondLst>
                                            <p:cond delay="0"/>
                                          </p:stCondLst>
                                        </p:cTn>
                                        <p:tgtEl>
                                          <p:spTgt spid="819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8195">
                                            <p:txEl>
                                              <p:pRg st="1" end="1"/>
                                            </p:txEl>
                                          </p:spTgt>
                                        </p:tgtEl>
                                        <p:attrNameLst>
                                          <p:attrName>ppt_x</p:attrName>
                                          <p:attrName>ppt_y</p:attrName>
                                        </p:attrNameLst>
                                      </p:cBhvr>
                                    </p:animMotion>
                                    <p:animEffect transition="in" filter="fade">
                                      <p:cBhvr>
                                        <p:cTn id="23" dur="1000"/>
                                        <p:tgtEl>
                                          <p:spTgt spid="819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8195">
                                            <p:txEl>
                                              <p:pRg st="2" end="2"/>
                                            </p:txEl>
                                          </p:spTgt>
                                        </p:tgtEl>
                                        <p:attrNameLst>
                                          <p:attrName>style.visibility</p:attrName>
                                        </p:attrNameLst>
                                      </p:cBhvr>
                                      <p:to>
                                        <p:strVal val="visible"/>
                                      </p:to>
                                    </p:set>
                                    <p:animScale>
                                      <p:cBhvr>
                                        <p:cTn id="28" dur="1000" decel="50000" fill="hold">
                                          <p:stCondLst>
                                            <p:cond delay="0"/>
                                          </p:stCondLst>
                                        </p:cTn>
                                        <p:tgtEl>
                                          <p:spTgt spid="819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8195">
                                            <p:txEl>
                                              <p:pRg st="2" end="2"/>
                                            </p:txEl>
                                          </p:spTgt>
                                        </p:tgtEl>
                                        <p:attrNameLst>
                                          <p:attrName>ppt_x</p:attrName>
                                          <p:attrName>ppt_y</p:attrName>
                                        </p:attrNameLst>
                                      </p:cBhvr>
                                    </p:animMotion>
                                    <p:animEffect transition="in" filter="fade">
                                      <p:cBhvr>
                                        <p:cTn id="30" dur="1000"/>
                                        <p:tgtEl>
                                          <p:spTgt spid="819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nodeType="clickEffect">
                                  <p:stCondLst>
                                    <p:cond delay="0"/>
                                  </p:stCondLst>
                                  <p:childTnLst>
                                    <p:set>
                                      <p:cBhvr>
                                        <p:cTn id="34" dur="1" fill="hold">
                                          <p:stCondLst>
                                            <p:cond delay="0"/>
                                          </p:stCondLst>
                                        </p:cTn>
                                        <p:tgtEl>
                                          <p:spTgt spid="8195">
                                            <p:txEl>
                                              <p:pRg st="3" end="3"/>
                                            </p:txEl>
                                          </p:spTgt>
                                        </p:tgtEl>
                                        <p:attrNameLst>
                                          <p:attrName>style.visibility</p:attrName>
                                        </p:attrNameLst>
                                      </p:cBhvr>
                                      <p:to>
                                        <p:strVal val="visible"/>
                                      </p:to>
                                    </p:set>
                                    <p:animScale>
                                      <p:cBhvr>
                                        <p:cTn id="35" dur="1000" decel="50000" fill="hold">
                                          <p:stCondLst>
                                            <p:cond delay="0"/>
                                          </p:stCondLst>
                                        </p:cTn>
                                        <p:tgtEl>
                                          <p:spTgt spid="819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8195">
                                            <p:txEl>
                                              <p:pRg st="3" end="3"/>
                                            </p:txEl>
                                          </p:spTgt>
                                        </p:tgtEl>
                                        <p:attrNameLst>
                                          <p:attrName>ppt_x</p:attrName>
                                          <p:attrName>ppt_y</p:attrName>
                                        </p:attrNameLst>
                                      </p:cBhvr>
                                    </p:animMotion>
                                    <p:animEffect transition="in" filter="fade">
                                      <p:cBhvr>
                                        <p:cTn id="37" dur="1000"/>
                                        <p:tgtEl>
                                          <p:spTgt spid="819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nodeType="clickEffect">
                                  <p:stCondLst>
                                    <p:cond delay="0"/>
                                  </p:stCondLst>
                                  <p:childTnLst>
                                    <p:set>
                                      <p:cBhvr>
                                        <p:cTn id="41" dur="1" fill="hold">
                                          <p:stCondLst>
                                            <p:cond delay="0"/>
                                          </p:stCondLst>
                                        </p:cTn>
                                        <p:tgtEl>
                                          <p:spTgt spid="8195">
                                            <p:txEl>
                                              <p:pRg st="4" end="4"/>
                                            </p:txEl>
                                          </p:spTgt>
                                        </p:tgtEl>
                                        <p:attrNameLst>
                                          <p:attrName>style.visibility</p:attrName>
                                        </p:attrNameLst>
                                      </p:cBhvr>
                                      <p:to>
                                        <p:strVal val="visible"/>
                                      </p:to>
                                    </p:set>
                                    <p:animScale>
                                      <p:cBhvr>
                                        <p:cTn id="42" dur="1000" decel="50000" fill="hold">
                                          <p:stCondLst>
                                            <p:cond delay="0"/>
                                          </p:stCondLst>
                                        </p:cTn>
                                        <p:tgtEl>
                                          <p:spTgt spid="8195">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8195">
                                            <p:txEl>
                                              <p:pRg st="4" end="4"/>
                                            </p:txEl>
                                          </p:spTgt>
                                        </p:tgtEl>
                                        <p:attrNameLst>
                                          <p:attrName>ppt_x</p:attrName>
                                          <p:attrName>ppt_y</p:attrName>
                                        </p:attrNameLst>
                                      </p:cBhvr>
                                    </p:animMotion>
                                    <p:animEffect transition="in" filter="fade">
                                      <p:cBhvr>
                                        <p:cTn id="44" dur="10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0" y="0"/>
            <a:ext cx="9144000" cy="6858000"/>
          </a:xfrm>
          <a:effectLst>
            <a:outerShdw dist="35921" dir="2700000" algn="ctr" rotWithShape="0">
              <a:schemeClr val="bg2"/>
            </a:outerShdw>
          </a:effectLst>
        </p:spPr>
        <p:txBody>
          <a:bodyPr/>
          <a:lstStyle/>
          <a:p>
            <a:pPr marL="660400" indent="-660400" eaLnBrk="1" hangingPunct="1">
              <a:buClr>
                <a:schemeClr val="tx1"/>
              </a:buClr>
              <a:buFontTx/>
              <a:buAutoNum type="romanLcPeriod" startAt="6"/>
              <a:defRPr/>
            </a:pPr>
            <a:r>
              <a:rPr lang="en-US" smtClean="0"/>
              <a:t>These chemicals (acetyl chlorine) diffuse across synaptic cleft and reaches the dendrite of another nerve cell and send the electrical impulse.</a:t>
            </a:r>
          </a:p>
          <a:p>
            <a:pPr marL="660400" indent="-660400" eaLnBrk="1" hangingPunct="1">
              <a:buClr>
                <a:schemeClr val="tx1"/>
              </a:buClr>
              <a:buFontTx/>
              <a:buAutoNum type="romanLcPeriod" startAt="6"/>
              <a:defRPr/>
            </a:pPr>
            <a:r>
              <a:rPr lang="en-US" smtClean="0"/>
              <a:t>Finally, it reaches the brain and back to the effector organs such as muscles and glands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Scale>
                                      <p:cBhvr>
                                        <p:cTn id="7" dur="1000" decel="50000" fill="hold">
                                          <p:stCondLst>
                                            <p:cond delay="0"/>
                                          </p:stCondLst>
                                        </p:cTn>
                                        <p:tgtEl>
                                          <p:spTgt spid="2355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3555">
                                            <p:txEl>
                                              <p:pRg st="0" end="0"/>
                                            </p:txEl>
                                          </p:spTgt>
                                        </p:tgtEl>
                                        <p:attrNameLst>
                                          <p:attrName>ppt_x</p:attrName>
                                          <p:attrName>ppt_y</p:attrName>
                                        </p:attrNameLst>
                                      </p:cBhvr>
                                    </p:animMotion>
                                    <p:animEffect transition="in" filter="fade">
                                      <p:cBhvr>
                                        <p:cTn id="9" dur="1000"/>
                                        <p:tgtEl>
                                          <p:spTgt spid="2355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23555">
                                            <p:txEl>
                                              <p:pRg st="1" end="1"/>
                                            </p:txEl>
                                          </p:spTgt>
                                        </p:tgtEl>
                                        <p:attrNameLst>
                                          <p:attrName>style.visibility</p:attrName>
                                        </p:attrNameLst>
                                      </p:cBhvr>
                                      <p:to>
                                        <p:strVal val="visible"/>
                                      </p:to>
                                    </p:set>
                                    <p:animScale>
                                      <p:cBhvr>
                                        <p:cTn id="14" dur="1000" decel="50000" fill="hold">
                                          <p:stCondLst>
                                            <p:cond delay="0"/>
                                          </p:stCondLst>
                                        </p:cTn>
                                        <p:tgtEl>
                                          <p:spTgt spid="2355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3555">
                                            <p:txEl>
                                              <p:pRg st="1" end="1"/>
                                            </p:txEl>
                                          </p:spTgt>
                                        </p:tgtEl>
                                        <p:attrNameLst>
                                          <p:attrName>ppt_x</p:attrName>
                                          <p:attrName>ppt_y</p:attrName>
                                        </p:attrNameLst>
                                      </p:cBhvr>
                                    </p:animMotion>
                                    <p:animEffect transition="in" filter="fade">
                                      <p:cBhvr>
                                        <p:cTn id="16" dur="1000"/>
                                        <p:tgtEl>
                                          <p:spTgt spid="235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NeuromuscularJunction"/>
          <p:cNvPicPr>
            <a:picLocks noChangeAspect="1" noChangeArrowheads="1"/>
          </p:cNvPicPr>
          <p:nvPr/>
        </p:nvPicPr>
        <p:blipFill>
          <a:blip r:embed="rId2"/>
          <a:srcRect/>
          <a:stretch>
            <a:fillRect/>
          </a:stretch>
        </p:blipFill>
        <p:spPr bwMode="auto">
          <a:xfrm>
            <a:off x="0" y="549275"/>
            <a:ext cx="9144000" cy="5780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9396"/>
                                        </p:tgtEl>
                                        <p:attrNameLst>
                                          <p:attrName>style.visibility</p:attrName>
                                        </p:attrNameLst>
                                      </p:cBhvr>
                                      <p:to>
                                        <p:strVal val="visible"/>
                                      </p:to>
                                    </p:set>
                                    <p:anim calcmode="lin" valueType="num">
                                      <p:cBhvr>
                                        <p:cTn id="7" dur="2000" fill="hold"/>
                                        <p:tgtEl>
                                          <p:spTgt spid="59396"/>
                                        </p:tgtEl>
                                        <p:attrNameLst>
                                          <p:attrName>ppt_x</p:attrName>
                                        </p:attrNameLst>
                                      </p:cBhvr>
                                      <p:tavLst>
                                        <p:tav tm="0">
                                          <p:val>
                                            <p:strVal val="#ppt_x-.2"/>
                                          </p:val>
                                        </p:tav>
                                        <p:tav tm="100000">
                                          <p:val>
                                            <p:strVal val="#ppt_x"/>
                                          </p:val>
                                        </p:tav>
                                      </p:tavLst>
                                    </p:anim>
                                    <p:anim calcmode="lin" valueType="num">
                                      <p:cBhvr>
                                        <p:cTn id="8" dur="2000" fill="hold"/>
                                        <p:tgtEl>
                                          <p:spTgt spid="59396"/>
                                        </p:tgtEl>
                                        <p:attrNameLst>
                                          <p:attrName>ppt_y</p:attrName>
                                        </p:attrNameLst>
                                      </p:cBhvr>
                                      <p:tavLst>
                                        <p:tav tm="0">
                                          <p:val>
                                            <p:strVal val="#ppt_y"/>
                                          </p:val>
                                        </p:tav>
                                        <p:tav tm="100000">
                                          <p:val>
                                            <p:strVal val="#ppt_y"/>
                                          </p:val>
                                        </p:tav>
                                      </p:tavLst>
                                    </p:anim>
                                    <p:animEffect transition="in" filter="wipe(right)" prLst="gradientSize: 0.1">
                                      <p:cBhvr>
                                        <p:cTn id="9" dur="20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1131</TotalTime>
  <Words>1393</Words>
  <Application>Microsoft Office PowerPoint</Application>
  <PresentationFormat>On-screen Show (4:3)</PresentationFormat>
  <Paragraphs>235</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Bookman Old Style</vt:lpstr>
      <vt:lpstr>Wingdings</vt:lpstr>
      <vt:lpstr>Default Design</vt:lpstr>
      <vt:lpstr>Slide 1</vt:lpstr>
      <vt:lpstr>NERVOUS SYSTEM</vt:lpstr>
      <vt:lpstr>Nerve Cell</vt:lpstr>
      <vt:lpstr>Receptors</vt:lpstr>
      <vt:lpstr>STRUCTURE and FUNCTION of NERVE CELL</vt:lpstr>
      <vt:lpstr>Slide 6</vt:lpstr>
      <vt:lpstr>Pathway of Nerve Impulses</vt:lpstr>
      <vt:lpstr>Slide 8</vt:lpstr>
      <vt:lpstr>Slide 9</vt:lpstr>
      <vt:lpstr>Slide 10</vt:lpstr>
      <vt:lpstr>Slide 11</vt:lpstr>
      <vt:lpstr>REFLEX ACTION</vt:lpstr>
      <vt:lpstr>Slide 13</vt:lpstr>
      <vt:lpstr>Reflex Arc</vt:lpstr>
      <vt:lpstr>REFLEX ARC </vt:lpstr>
      <vt:lpstr>Slide 16</vt:lpstr>
      <vt:lpstr>Slide 17</vt:lpstr>
      <vt:lpstr>STRUCTURE and FUNCTION of THUMAN BRAIN</vt:lpstr>
      <vt:lpstr>Slide 19</vt:lpstr>
      <vt:lpstr>Slide 20</vt:lpstr>
      <vt:lpstr>Slide 21</vt:lpstr>
      <vt:lpstr>Slide 22</vt:lpstr>
      <vt:lpstr>PLANT HORMONES (Phyto hormones)</vt:lpstr>
      <vt:lpstr>HORMONES in PLANTS </vt:lpstr>
      <vt:lpstr>Slide 25</vt:lpstr>
      <vt:lpstr>Slide 26</vt:lpstr>
      <vt:lpstr>Tropism/tropic Movement</vt:lpstr>
      <vt:lpstr>Slide 28</vt:lpstr>
      <vt:lpstr>Slide 29</vt:lpstr>
      <vt:lpstr>EXPERIMENT SHOWING PHOTOTROPISM</vt:lpstr>
      <vt:lpstr>Nastic movement</vt:lpstr>
      <vt:lpstr>PHOTOTROPISM</vt:lpstr>
      <vt:lpstr>NASTIC MOVEMENT </vt:lpstr>
      <vt:lpstr>GEOTROPISM</vt:lpstr>
      <vt:lpstr>HORMONES in ANIMALS</vt:lpstr>
      <vt:lpstr>ENDOCRINE GLANDS</vt:lpstr>
      <vt:lpstr>Slide 37</vt:lpstr>
      <vt:lpstr>Insulin</vt:lpstr>
      <vt:lpstr>How does insulin control diabetics?</vt:lpstr>
      <vt:lpstr>Endocrine Glands</vt:lpstr>
      <vt:lpstr>HUMAN ENDOCRINE GLANDS, HORMONES and their FUNCTIONS</vt:lpstr>
      <vt:lpstr>Slide 42</vt:lpstr>
      <vt:lpstr>Slide 43</vt:lpstr>
      <vt:lpstr>Slide 44</vt:lpstr>
      <vt:lpstr>Slide 45</vt:lpstr>
      <vt:lpstr>Slide 46</vt:lpstr>
      <vt:lpstr>Slide 47</vt:lpstr>
      <vt:lpstr>Slide 48</vt:lpstr>
      <vt:lpstr>Slide 49</vt:lpstr>
      <vt:lpstr>Slide 50</vt:lpstr>
      <vt:lpstr>Slide 51</vt:lpstr>
      <vt:lpstr>PRESENTED  BY </vt:lpstr>
    </vt:vector>
  </TitlesOfParts>
  <Company>Swom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Soorya</dc:creator>
  <cp:lastModifiedBy>pc</cp:lastModifiedBy>
  <cp:revision>36</cp:revision>
  <dcterms:created xsi:type="dcterms:W3CDTF">2010-05-23T05:54:27Z</dcterms:created>
  <dcterms:modified xsi:type="dcterms:W3CDTF">2013-01-17T09:15:53Z</dcterms:modified>
</cp:coreProperties>
</file>